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7175500"/>
  <p:notesSz cx="7175500" cy="12192000"/>
  <p:embeddedFontLst>
    <p:embeddedFont>
      <p:font typeface="MiSans" pitchFamily="2" charset="-122"/>
      <p:regular r:id="rId10"/>
    </p:embeddedFont>
  </p:embeddedFontLst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765"/>
    <p:restoredTop sz="94610"/>
  </p:normalViewPr>
  <p:slideViewPr>
    <p:cSldViewPr snapToGrid="0" snapToObjects="1">
      <p:cViewPr>
        <p:scale>
          <a:sx n="134" d="100"/>
          <a:sy n="134" d="100"/>
        </p:scale>
        <p:origin x="400" y="-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0862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cdn.dribbble.com/32285fa3ceed28b12664371e14ee0ff8adaaaab6.png"/>
          <p:cNvPicPr>
            <a:picLocks noChangeAspect="1"/>
          </p:cNvPicPr>
          <p:nvPr/>
        </p:nvPicPr>
        <p:blipFill>
          <a:blip r:embed="rId3">
            <a:alphaModFix amt="20000"/>
          </a:blip>
          <a:srcRect t="10767" b="10767"/>
          <a:stretch/>
        </p:blipFill>
        <p:spPr>
          <a:xfrm>
            <a:off x="0" y="0"/>
            <a:ext cx="12192000" cy="7174978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7174978"/>
          </a:xfrm>
          <a:custGeom>
            <a:avLst/>
            <a:gdLst/>
            <a:ahLst/>
            <a:cxnLst/>
            <a:rect l="l" t="t" r="r" b="b"/>
            <a:pathLst>
              <a:path w="12192000" h="7174978">
                <a:moveTo>
                  <a:pt x="0" y="0"/>
                </a:moveTo>
                <a:lnTo>
                  <a:pt x="12192000" y="0"/>
                </a:lnTo>
                <a:lnTo>
                  <a:pt x="12192000" y="7174978"/>
                </a:lnTo>
                <a:lnTo>
                  <a:pt x="0" y="717497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202C">
                  <a:alpha val="95000"/>
                </a:srgbClr>
              </a:gs>
              <a:gs pos="50000">
                <a:srgbClr val="1A202C">
                  <a:alpha val="90000"/>
                </a:srgbClr>
              </a:gs>
              <a:gs pos="100000">
                <a:srgbClr val="1A202C">
                  <a:alpha val="8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tr-TR"/>
          </a:p>
        </p:txBody>
      </p:sp>
      <p:sp>
        <p:nvSpPr>
          <p:cNvPr id="4" name="Shape 1"/>
          <p:cNvSpPr/>
          <p:nvPr/>
        </p:nvSpPr>
        <p:spPr>
          <a:xfrm>
            <a:off x="368765" y="368765"/>
            <a:ext cx="3851543" cy="409739"/>
          </a:xfrm>
          <a:custGeom>
            <a:avLst/>
            <a:gdLst/>
            <a:ahLst/>
            <a:cxnLst/>
            <a:rect l="l" t="t" r="r" b="b"/>
            <a:pathLst>
              <a:path w="3851543" h="409739">
                <a:moveTo>
                  <a:pt x="72843" y="0"/>
                </a:moveTo>
                <a:lnTo>
                  <a:pt x="3778700" y="0"/>
                </a:lnTo>
                <a:cubicBezTo>
                  <a:pt x="3818930" y="0"/>
                  <a:pt x="3851543" y="32613"/>
                  <a:pt x="3851543" y="72843"/>
                </a:cubicBezTo>
                <a:lnTo>
                  <a:pt x="3851543" y="336895"/>
                </a:lnTo>
                <a:cubicBezTo>
                  <a:pt x="3851543" y="377126"/>
                  <a:pt x="3818930" y="409739"/>
                  <a:pt x="3778700" y="409739"/>
                </a:cubicBezTo>
                <a:lnTo>
                  <a:pt x="72843" y="409739"/>
                </a:lnTo>
                <a:cubicBezTo>
                  <a:pt x="32640" y="409739"/>
                  <a:pt x="0" y="377099"/>
                  <a:pt x="0" y="336895"/>
                </a:cubicBezTo>
                <a:lnTo>
                  <a:pt x="0" y="72843"/>
                </a:lnTo>
                <a:cubicBezTo>
                  <a:pt x="0" y="32640"/>
                  <a:pt x="32640" y="0"/>
                  <a:pt x="72843" y="0"/>
                </a:cubicBezTo>
                <a:close/>
              </a:path>
            </a:pathLst>
          </a:custGeom>
          <a:solidFill>
            <a:srgbClr val="B79468">
              <a:alpha val="20000"/>
            </a:srgbClr>
          </a:solidFill>
          <a:ln w="12700">
            <a:solidFill>
              <a:srgbClr val="B794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5" name="Text 2"/>
          <p:cNvSpPr/>
          <p:nvPr/>
        </p:nvSpPr>
        <p:spPr>
          <a:xfrm>
            <a:off x="555423" y="464370"/>
            <a:ext cx="3556586" cy="2185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1" b="1" kern="0" spc="129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SEN22325E - LEARNING FROM DATA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64212" y="1074426"/>
            <a:ext cx="11900630" cy="174821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6883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Financial</a:t>
            </a:r>
            <a:endParaRPr lang="en-US" sz="1600" dirty="0"/>
          </a:p>
          <a:p>
            <a:pPr>
              <a:lnSpc>
                <a:spcPct val="80000"/>
              </a:lnSpc>
            </a:pPr>
            <a:r>
              <a:rPr lang="en-US" sz="6883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Sentiment Analysis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64212" y="3041171"/>
            <a:ext cx="1456848" cy="72842"/>
          </a:xfrm>
          <a:custGeom>
            <a:avLst/>
            <a:gdLst/>
            <a:ahLst/>
            <a:cxnLst/>
            <a:rect l="l" t="t" r="r" b="b"/>
            <a:pathLst>
              <a:path w="1456848" h="72842">
                <a:moveTo>
                  <a:pt x="0" y="0"/>
                </a:moveTo>
                <a:lnTo>
                  <a:pt x="1456848" y="0"/>
                </a:lnTo>
                <a:lnTo>
                  <a:pt x="1456848" y="72842"/>
                </a:lnTo>
                <a:lnTo>
                  <a:pt x="0" y="72842"/>
                </a:lnTo>
                <a:lnTo>
                  <a:pt x="0" y="0"/>
                </a:ln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8" name="Text 5"/>
          <p:cNvSpPr/>
          <p:nvPr/>
        </p:nvSpPr>
        <p:spPr>
          <a:xfrm>
            <a:off x="364212" y="3405383"/>
            <a:ext cx="11627471" cy="8194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58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ML &amp; Deep Learning ile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258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Finansal Haber Sınıflandırma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364212" y="4661915"/>
            <a:ext cx="582739" cy="582739"/>
          </a:xfrm>
          <a:custGeom>
            <a:avLst/>
            <a:gdLst/>
            <a:ahLst/>
            <a:cxnLst/>
            <a:rect l="l" t="t" r="r" b="b"/>
            <a:pathLst>
              <a:path w="582739" h="582739">
                <a:moveTo>
                  <a:pt x="291370" y="0"/>
                </a:moveTo>
                <a:lnTo>
                  <a:pt x="291370" y="0"/>
                </a:lnTo>
                <a:cubicBezTo>
                  <a:pt x="452181" y="0"/>
                  <a:pt x="582739" y="130558"/>
                  <a:pt x="582739" y="291370"/>
                </a:cubicBezTo>
                <a:lnTo>
                  <a:pt x="582739" y="291370"/>
                </a:lnTo>
                <a:cubicBezTo>
                  <a:pt x="582739" y="452181"/>
                  <a:pt x="452181" y="582739"/>
                  <a:pt x="291370" y="582739"/>
                </a:cubicBezTo>
                <a:lnTo>
                  <a:pt x="291370" y="582739"/>
                </a:lnTo>
                <a:cubicBezTo>
                  <a:pt x="130558" y="582739"/>
                  <a:pt x="0" y="452181"/>
                  <a:pt x="0" y="291370"/>
                </a:cubicBezTo>
                <a:lnTo>
                  <a:pt x="0" y="291370"/>
                </a:lnTo>
                <a:cubicBezTo>
                  <a:pt x="0" y="130558"/>
                  <a:pt x="130558" y="0"/>
                  <a:pt x="291370" y="0"/>
                </a:cubicBezTo>
                <a:close/>
              </a:path>
            </a:pathLst>
          </a:custGeom>
          <a:solidFill>
            <a:srgbClr val="B79468">
              <a:alpha val="2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0" name="Shape 7"/>
          <p:cNvSpPr/>
          <p:nvPr/>
        </p:nvSpPr>
        <p:spPr>
          <a:xfrm>
            <a:off x="546318" y="4844021"/>
            <a:ext cx="218527" cy="218527"/>
          </a:xfrm>
          <a:custGeom>
            <a:avLst/>
            <a:gdLst/>
            <a:ahLst/>
            <a:cxnLst/>
            <a:rect l="l" t="t" r="r" b="b"/>
            <a:pathLst>
              <a:path w="218527" h="218527">
                <a:moveTo>
                  <a:pt x="27316" y="27316"/>
                </a:moveTo>
                <a:cubicBezTo>
                  <a:pt x="27316" y="19761"/>
                  <a:pt x="21213" y="13658"/>
                  <a:pt x="13658" y="13658"/>
                </a:cubicBezTo>
                <a:cubicBezTo>
                  <a:pt x="6103" y="13658"/>
                  <a:pt x="0" y="19761"/>
                  <a:pt x="0" y="27316"/>
                </a:cubicBezTo>
                <a:lnTo>
                  <a:pt x="0" y="170724"/>
                </a:lnTo>
                <a:cubicBezTo>
                  <a:pt x="0" y="189589"/>
                  <a:pt x="15280" y="204869"/>
                  <a:pt x="34145" y="204869"/>
                </a:cubicBezTo>
                <a:lnTo>
                  <a:pt x="204869" y="204869"/>
                </a:lnTo>
                <a:cubicBezTo>
                  <a:pt x="212424" y="204869"/>
                  <a:pt x="218527" y="198766"/>
                  <a:pt x="218527" y="191211"/>
                </a:cubicBezTo>
                <a:cubicBezTo>
                  <a:pt x="218527" y="183657"/>
                  <a:pt x="212424" y="177553"/>
                  <a:pt x="204869" y="177553"/>
                </a:cubicBezTo>
                <a:lnTo>
                  <a:pt x="34145" y="177553"/>
                </a:lnTo>
                <a:cubicBezTo>
                  <a:pt x="30389" y="177553"/>
                  <a:pt x="27316" y="174480"/>
                  <a:pt x="27316" y="170724"/>
                </a:cubicBezTo>
                <a:lnTo>
                  <a:pt x="27316" y="27316"/>
                </a:lnTo>
                <a:close/>
                <a:moveTo>
                  <a:pt x="200857" y="64278"/>
                </a:moveTo>
                <a:cubicBezTo>
                  <a:pt x="206192" y="58943"/>
                  <a:pt x="206192" y="50278"/>
                  <a:pt x="200857" y="44943"/>
                </a:cubicBezTo>
                <a:cubicBezTo>
                  <a:pt x="195522" y="39608"/>
                  <a:pt x="186858" y="39608"/>
                  <a:pt x="181523" y="44943"/>
                </a:cubicBezTo>
                <a:lnTo>
                  <a:pt x="136580" y="89929"/>
                </a:lnTo>
                <a:lnTo>
                  <a:pt x="112081" y="65473"/>
                </a:lnTo>
                <a:cubicBezTo>
                  <a:pt x="106745" y="60138"/>
                  <a:pt x="98081" y="60138"/>
                  <a:pt x="92746" y="65473"/>
                </a:cubicBezTo>
                <a:lnTo>
                  <a:pt x="51772" y="106447"/>
                </a:lnTo>
                <a:cubicBezTo>
                  <a:pt x="46437" y="111782"/>
                  <a:pt x="46437" y="120446"/>
                  <a:pt x="51772" y="125781"/>
                </a:cubicBezTo>
                <a:cubicBezTo>
                  <a:pt x="57107" y="131116"/>
                  <a:pt x="65772" y="131116"/>
                  <a:pt x="71107" y="125781"/>
                </a:cubicBezTo>
                <a:lnTo>
                  <a:pt x="102435" y="94453"/>
                </a:lnTo>
                <a:lnTo>
                  <a:pt x="126934" y="118952"/>
                </a:lnTo>
                <a:cubicBezTo>
                  <a:pt x="132269" y="124287"/>
                  <a:pt x="140933" y="124287"/>
                  <a:pt x="146268" y="118952"/>
                </a:cubicBezTo>
                <a:lnTo>
                  <a:pt x="200900" y="64320"/>
                </a:ln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1" name="Text 8"/>
          <p:cNvSpPr/>
          <p:nvPr/>
        </p:nvSpPr>
        <p:spPr>
          <a:xfrm>
            <a:off x="1092636" y="4702889"/>
            <a:ext cx="874109" cy="2822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21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3,761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092636" y="4985153"/>
            <a:ext cx="837688" cy="2185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Veri Örneği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4552651" y="4661915"/>
            <a:ext cx="582739" cy="582739"/>
          </a:xfrm>
          <a:custGeom>
            <a:avLst/>
            <a:gdLst/>
            <a:ahLst/>
            <a:cxnLst/>
            <a:rect l="l" t="t" r="r" b="b"/>
            <a:pathLst>
              <a:path w="582739" h="582739">
                <a:moveTo>
                  <a:pt x="291370" y="0"/>
                </a:moveTo>
                <a:lnTo>
                  <a:pt x="291370" y="0"/>
                </a:lnTo>
                <a:cubicBezTo>
                  <a:pt x="452181" y="0"/>
                  <a:pt x="582739" y="130558"/>
                  <a:pt x="582739" y="291370"/>
                </a:cubicBezTo>
                <a:lnTo>
                  <a:pt x="582739" y="291370"/>
                </a:lnTo>
                <a:cubicBezTo>
                  <a:pt x="582739" y="452181"/>
                  <a:pt x="452181" y="582739"/>
                  <a:pt x="291370" y="582739"/>
                </a:cubicBezTo>
                <a:lnTo>
                  <a:pt x="291370" y="582739"/>
                </a:lnTo>
                <a:cubicBezTo>
                  <a:pt x="130558" y="582739"/>
                  <a:pt x="0" y="452181"/>
                  <a:pt x="0" y="291370"/>
                </a:cubicBezTo>
                <a:lnTo>
                  <a:pt x="0" y="291370"/>
                </a:lnTo>
                <a:cubicBezTo>
                  <a:pt x="0" y="130558"/>
                  <a:pt x="130558" y="0"/>
                  <a:pt x="291370" y="0"/>
                </a:cubicBezTo>
                <a:close/>
              </a:path>
            </a:pathLst>
          </a:custGeom>
          <a:solidFill>
            <a:srgbClr val="B79468">
              <a:alpha val="2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4" name="Shape 11"/>
          <p:cNvSpPr/>
          <p:nvPr/>
        </p:nvSpPr>
        <p:spPr>
          <a:xfrm>
            <a:off x="4748415" y="4844021"/>
            <a:ext cx="191211" cy="218527"/>
          </a:xfrm>
          <a:custGeom>
            <a:avLst/>
            <a:gdLst/>
            <a:ahLst/>
            <a:cxnLst/>
            <a:rect l="l" t="t" r="r" b="b"/>
            <a:pathLst>
              <a:path w="191211" h="218527">
                <a:moveTo>
                  <a:pt x="81948" y="54632"/>
                </a:moveTo>
                <a:cubicBezTo>
                  <a:pt x="81948" y="32018"/>
                  <a:pt x="63588" y="13658"/>
                  <a:pt x="40974" y="13658"/>
                </a:cubicBezTo>
                <a:cubicBezTo>
                  <a:pt x="18360" y="13658"/>
                  <a:pt x="0" y="32018"/>
                  <a:pt x="0" y="54632"/>
                </a:cubicBezTo>
                <a:cubicBezTo>
                  <a:pt x="0" y="77246"/>
                  <a:pt x="18360" y="95606"/>
                  <a:pt x="40974" y="95606"/>
                </a:cubicBezTo>
                <a:cubicBezTo>
                  <a:pt x="63588" y="95606"/>
                  <a:pt x="81948" y="77246"/>
                  <a:pt x="81948" y="54632"/>
                </a:cubicBezTo>
                <a:close/>
                <a:moveTo>
                  <a:pt x="191211" y="163895"/>
                </a:moveTo>
                <a:cubicBezTo>
                  <a:pt x="191211" y="141281"/>
                  <a:pt x="172852" y="122922"/>
                  <a:pt x="150237" y="122922"/>
                </a:cubicBezTo>
                <a:cubicBezTo>
                  <a:pt x="127623" y="122922"/>
                  <a:pt x="109264" y="141281"/>
                  <a:pt x="109264" y="163895"/>
                </a:cubicBezTo>
                <a:cubicBezTo>
                  <a:pt x="109264" y="186510"/>
                  <a:pt x="127623" y="204869"/>
                  <a:pt x="150237" y="204869"/>
                </a:cubicBezTo>
                <a:cubicBezTo>
                  <a:pt x="172852" y="204869"/>
                  <a:pt x="191211" y="186510"/>
                  <a:pt x="191211" y="163895"/>
                </a:cubicBezTo>
                <a:close/>
                <a:moveTo>
                  <a:pt x="187199" y="36962"/>
                </a:moveTo>
                <a:cubicBezTo>
                  <a:pt x="192534" y="31627"/>
                  <a:pt x="192534" y="22962"/>
                  <a:pt x="187199" y="17627"/>
                </a:cubicBezTo>
                <a:cubicBezTo>
                  <a:pt x="181864" y="12292"/>
                  <a:pt x="173200" y="12292"/>
                  <a:pt x="167865" y="17627"/>
                </a:cubicBezTo>
                <a:lnTo>
                  <a:pt x="3969" y="181523"/>
                </a:lnTo>
                <a:cubicBezTo>
                  <a:pt x="-1366" y="186858"/>
                  <a:pt x="-1366" y="195522"/>
                  <a:pt x="3969" y="200857"/>
                </a:cubicBezTo>
                <a:cubicBezTo>
                  <a:pt x="9304" y="206192"/>
                  <a:pt x="17969" y="206192"/>
                  <a:pt x="23304" y="200857"/>
                </a:cubicBezTo>
                <a:lnTo>
                  <a:pt x="187199" y="36962"/>
                </a:ln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5" name="Text 12"/>
          <p:cNvSpPr/>
          <p:nvPr/>
        </p:nvSpPr>
        <p:spPr>
          <a:xfrm>
            <a:off x="5281075" y="4702889"/>
            <a:ext cx="865004" cy="2822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21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%96.18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5281075" y="4985153"/>
            <a:ext cx="828583" cy="2185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F1-Score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368765" y="5463181"/>
            <a:ext cx="582739" cy="582739"/>
          </a:xfrm>
          <a:custGeom>
            <a:avLst/>
            <a:gdLst/>
            <a:ahLst/>
            <a:cxnLst/>
            <a:rect l="l" t="t" r="r" b="b"/>
            <a:pathLst>
              <a:path w="582739" h="582739">
                <a:moveTo>
                  <a:pt x="291370" y="0"/>
                </a:moveTo>
                <a:lnTo>
                  <a:pt x="291370" y="0"/>
                </a:lnTo>
                <a:cubicBezTo>
                  <a:pt x="452181" y="0"/>
                  <a:pt x="582739" y="130558"/>
                  <a:pt x="582739" y="291370"/>
                </a:cubicBezTo>
                <a:lnTo>
                  <a:pt x="582739" y="291370"/>
                </a:lnTo>
                <a:cubicBezTo>
                  <a:pt x="582739" y="452181"/>
                  <a:pt x="452181" y="582739"/>
                  <a:pt x="291370" y="582739"/>
                </a:cubicBezTo>
                <a:lnTo>
                  <a:pt x="291370" y="582739"/>
                </a:lnTo>
                <a:cubicBezTo>
                  <a:pt x="130558" y="582739"/>
                  <a:pt x="0" y="452181"/>
                  <a:pt x="0" y="291370"/>
                </a:cubicBezTo>
                <a:lnTo>
                  <a:pt x="0" y="291370"/>
                </a:lnTo>
                <a:cubicBezTo>
                  <a:pt x="0" y="130558"/>
                  <a:pt x="130558" y="0"/>
                  <a:pt x="291370" y="0"/>
                </a:cubicBezTo>
                <a:close/>
              </a:path>
            </a:pathLst>
          </a:custGeom>
          <a:solidFill>
            <a:srgbClr val="B79468">
              <a:alpha val="2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8" name="Shape 15"/>
          <p:cNvSpPr/>
          <p:nvPr/>
        </p:nvSpPr>
        <p:spPr>
          <a:xfrm>
            <a:off x="555423" y="5645288"/>
            <a:ext cx="218527" cy="218527"/>
          </a:xfrm>
          <a:custGeom>
            <a:avLst/>
            <a:gdLst/>
            <a:ahLst/>
            <a:cxnLst/>
            <a:rect l="l" t="t" r="r" b="b"/>
            <a:pathLst>
              <a:path w="218527" h="218527">
                <a:moveTo>
                  <a:pt x="51217" y="23901"/>
                </a:moveTo>
                <a:cubicBezTo>
                  <a:pt x="51217" y="10713"/>
                  <a:pt x="61930" y="0"/>
                  <a:pt x="75119" y="0"/>
                </a:cubicBezTo>
                <a:lnTo>
                  <a:pt x="85362" y="0"/>
                </a:lnTo>
                <a:cubicBezTo>
                  <a:pt x="92917" y="0"/>
                  <a:pt x="99020" y="6103"/>
                  <a:pt x="99020" y="13658"/>
                </a:cubicBezTo>
                <a:lnTo>
                  <a:pt x="99020" y="204869"/>
                </a:lnTo>
                <a:cubicBezTo>
                  <a:pt x="99020" y="212424"/>
                  <a:pt x="92917" y="218527"/>
                  <a:pt x="85362" y="218527"/>
                </a:cubicBezTo>
                <a:lnTo>
                  <a:pt x="71704" y="218527"/>
                </a:lnTo>
                <a:cubicBezTo>
                  <a:pt x="58985" y="218527"/>
                  <a:pt x="48272" y="209820"/>
                  <a:pt x="45242" y="198040"/>
                </a:cubicBezTo>
                <a:cubicBezTo>
                  <a:pt x="44943" y="198040"/>
                  <a:pt x="44687" y="198040"/>
                  <a:pt x="44388" y="198040"/>
                </a:cubicBezTo>
                <a:cubicBezTo>
                  <a:pt x="25523" y="198040"/>
                  <a:pt x="10243" y="182760"/>
                  <a:pt x="10243" y="163895"/>
                </a:cubicBezTo>
                <a:cubicBezTo>
                  <a:pt x="10243" y="156213"/>
                  <a:pt x="12804" y="149128"/>
                  <a:pt x="17072" y="143409"/>
                </a:cubicBezTo>
                <a:cubicBezTo>
                  <a:pt x="8792" y="137177"/>
                  <a:pt x="3414" y="127275"/>
                  <a:pt x="3414" y="116093"/>
                </a:cubicBezTo>
                <a:cubicBezTo>
                  <a:pt x="3414" y="102904"/>
                  <a:pt x="10926" y="91423"/>
                  <a:pt x="21853" y="85746"/>
                </a:cubicBezTo>
                <a:cubicBezTo>
                  <a:pt x="18822" y="80625"/>
                  <a:pt x="17072" y="74649"/>
                  <a:pt x="17072" y="68290"/>
                </a:cubicBezTo>
                <a:cubicBezTo>
                  <a:pt x="17072" y="49425"/>
                  <a:pt x="32352" y="34145"/>
                  <a:pt x="51217" y="34145"/>
                </a:cubicBezTo>
                <a:lnTo>
                  <a:pt x="51217" y="23901"/>
                </a:lnTo>
                <a:close/>
                <a:moveTo>
                  <a:pt x="167310" y="23901"/>
                </a:moveTo>
                <a:lnTo>
                  <a:pt x="167310" y="34145"/>
                </a:lnTo>
                <a:cubicBezTo>
                  <a:pt x="186175" y="34145"/>
                  <a:pt x="201455" y="49425"/>
                  <a:pt x="201455" y="68290"/>
                </a:cubicBezTo>
                <a:cubicBezTo>
                  <a:pt x="201455" y="74692"/>
                  <a:pt x="199705" y="80667"/>
                  <a:pt x="196675" y="85746"/>
                </a:cubicBezTo>
                <a:cubicBezTo>
                  <a:pt x="207644" y="91423"/>
                  <a:pt x="215113" y="102861"/>
                  <a:pt x="215113" y="116093"/>
                </a:cubicBezTo>
                <a:cubicBezTo>
                  <a:pt x="215113" y="127275"/>
                  <a:pt x="209735" y="137177"/>
                  <a:pt x="201455" y="143409"/>
                </a:cubicBezTo>
                <a:cubicBezTo>
                  <a:pt x="205723" y="149128"/>
                  <a:pt x="208284" y="156213"/>
                  <a:pt x="208284" y="163895"/>
                </a:cubicBezTo>
                <a:cubicBezTo>
                  <a:pt x="208284" y="182760"/>
                  <a:pt x="193004" y="198040"/>
                  <a:pt x="174139" y="198040"/>
                </a:cubicBezTo>
                <a:cubicBezTo>
                  <a:pt x="173840" y="198040"/>
                  <a:pt x="173584" y="198040"/>
                  <a:pt x="173285" y="198040"/>
                </a:cubicBezTo>
                <a:cubicBezTo>
                  <a:pt x="170255" y="209820"/>
                  <a:pt x="159542" y="218527"/>
                  <a:pt x="146823" y="218527"/>
                </a:cubicBezTo>
                <a:lnTo>
                  <a:pt x="133165" y="218527"/>
                </a:lnTo>
                <a:cubicBezTo>
                  <a:pt x="125610" y="218527"/>
                  <a:pt x="119507" y="212424"/>
                  <a:pt x="119507" y="204869"/>
                </a:cubicBezTo>
                <a:lnTo>
                  <a:pt x="119507" y="13658"/>
                </a:lnTo>
                <a:cubicBezTo>
                  <a:pt x="119507" y="6103"/>
                  <a:pt x="125610" y="0"/>
                  <a:pt x="133165" y="0"/>
                </a:cubicBezTo>
                <a:lnTo>
                  <a:pt x="143409" y="0"/>
                </a:lnTo>
                <a:cubicBezTo>
                  <a:pt x="156597" y="0"/>
                  <a:pt x="167310" y="10713"/>
                  <a:pt x="167310" y="23901"/>
                </a:cubicBez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9" name="Text 16"/>
          <p:cNvSpPr/>
          <p:nvPr/>
        </p:nvSpPr>
        <p:spPr>
          <a:xfrm>
            <a:off x="1092636" y="5504155"/>
            <a:ext cx="773951" cy="2822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21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1092636" y="5786420"/>
            <a:ext cx="737529" cy="2185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ML Model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4552651" y="5463181"/>
            <a:ext cx="582739" cy="582739"/>
          </a:xfrm>
          <a:custGeom>
            <a:avLst/>
            <a:gdLst/>
            <a:ahLst/>
            <a:cxnLst/>
            <a:rect l="l" t="t" r="r" b="b"/>
            <a:pathLst>
              <a:path w="582739" h="582739">
                <a:moveTo>
                  <a:pt x="291370" y="0"/>
                </a:moveTo>
                <a:lnTo>
                  <a:pt x="291370" y="0"/>
                </a:lnTo>
                <a:cubicBezTo>
                  <a:pt x="452181" y="0"/>
                  <a:pt x="582739" y="130558"/>
                  <a:pt x="582739" y="291370"/>
                </a:cubicBezTo>
                <a:lnTo>
                  <a:pt x="582739" y="291370"/>
                </a:lnTo>
                <a:cubicBezTo>
                  <a:pt x="582739" y="452181"/>
                  <a:pt x="452181" y="582739"/>
                  <a:pt x="291370" y="582739"/>
                </a:cubicBezTo>
                <a:lnTo>
                  <a:pt x="291370" y="582739"/>
                </a:lnTo>
                <a:cubicBezTo>
                  <a:pt x="130558" y="582739"/>
                  <a:pt x="0" y="452181"/>
                  <a:pt x="0" y="291370"/>
                </a:cubicBezTo>
                <a:lnTo>
                  <a:pt x="0" y="291370"/>
                </a:lnTo>
                <a:cubicBezTo>
                  <a:pt x="0" y="130558"/>
                  <a:pt x="130558" y="0"/>
                  <a:pt x="291370" y="0"/>
                </a:cubicBezTo>
                <a:close/>
              </a:path>
            </a:pathLst>
          </a:custGeom>
          <a:solidFill>
            <a:srgbClr val="B79468">
              <a:alpha val="2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2" name="Shape 19"/>
          <p:cNvSpPr/>
          <p:nvPr/>
        </p:nvSpPr>
        <p:spPr>
          <a:xfrm>
            <a:off x="4734757" y="5645288"/>
            <a:ext cx="218527" cy="218527"/>
          </a:xfrm>
          <a:custGeom>
            <a:avLst/>
            <a:gdLst/>
            <a:ahLst/>
            <a:cxnLst/>
            <a:rect l="l" t="t" r="r" b="b"/>
            <a:pathLst>
              <a:path w="218527" h="218527">
                <a:moveTo>
                  <a:pt x="61589" y="0"/>
                </a:moveTo>
                <a:lnTo>
                  <a:pt x="157195" y="0"/>
                </a:lnTo>
                <a:cubicBezTo>
                  <a:pt x="168505" y="0"/>
                  <a:pt x="177724" y="9304"/>
                  <a:pt x="177297" y="20572"/>
                </a:cubicBezTo>
                <a:cubicBezTo>
                  <a:pt x="177212" y="22834"/>
                  <a:pt x="177127" y="25096"/>
                  <a:pt x="176999" y="27316"/>
                </a:cubicBezTo>
                <a:lnTo>
                  <a:pt x="198168" y="27316"/>
                </a:lnTo>
                <a:cubicBezTo>
                  <a:pt x="209308" y="27316"/>
                  <a:pt x="219125" y="36535"/>
                  <a:pt x="218271" y="48571"/>
                </a:cubicBezTo>
                <a:cubicBezTo>
                  <a:pt x="215070" y="92831"/>
                  <a:pt x="192449" y="117160"/>
                  <a:pt x="167907" y="129879"/>
                </a:cubicBezTo>
                <a:cubicBezTo>
                  <a:pt x="161164" y="133378"/>
                  <a:pt x="154292" y="135982"/>
                  <a:pt x="147762" y="137903"/>
                </a:cubicBezTo>
                <a:cubicBezTo>
                  <a:pt x="139140" y="150109"/>
                  <a:pt x="130177" y="156554"/>
                  <a:pt x="123050" y="160011"/>
                </a:cubicBezTo>
                <a:lnTo>
                  <a:pt x="123050" y="191211"/>
                </a:lnTo>
                <a:lnTo>
                  <a:pt x="150366" y="191211"/>
                </a:lnTo>
                <a:cubicBezTo>
                  <a:pt x="157920" y="191211"/>
                  <a:pt x="164023" y="197315"/>
                  <a:pt x="164023" y="204869"/>
                </a:cubicBezTo>
                <a:cubicBezTo>
                  <a:pt x="164023" y="212424"/>
                  <a:pt x="157920" y="218527"/>
                  <a:pt x="150366" y="218527"/>
                </a:cubicBezTo>
                <a:lnTo>
                  <a:pt x="68418" y="218527"/>
                </a:lnTo>
                <a:cubicBezTo>
                  <a:pt x="60863" y="218527"/>
                  <a:pt x="54760" y="212424"/>
                  <a:pt x="54760" y="204869"/>
                </a:cubicBezTo>
                <a:cubicBezTo>
                  <a:pt x="54760" y="197315"/>
                  <a:pt x="60863" y="191211"/>
                  <a:pt x="68418" y="191211"/>
                </a:cubicBezTo>
                <a:lnTo>
                  <a:pt x="95734" y="191211"/>
                </a:lnTo>
                <a:lnTo>
                  <a:pt x="95734" y="160011"/>
                </a:lnTo>
                <a:cubicBezTo>
                  <a:pt x="88905" y="156725"/>
                  <a:pt x="80411" y="150622"/>
                  <a:pt x="72131" y="139396"/>
                </a:cubicBezTo>
                <a:cubicBezTo>
                  <a:pt x="64278" y="137348"/>
                  <a:pt x="55742" y="134232"/>
                  <a:pt x="47419" y="129537"/>
                </a:cubicBezTo>
                <a:cubicBezTo>
                  <a:pt x="24328" y="116605"/>
                  <a:pt x="3500" y="92234"/>
                  <a:pt x="512" y="48486"/>
                </a:cubicBezTo>
                <a:cubicBezTo>
                  <a:pt x="-299" y="36492"/>
                  <a:pt x="9475" y="27273"/>
                  <a:pt x="20615" y="27273"/>
                </a:cubicBezTo>
                <a:lnTo>
                  <a:pt x="41785" y="27273"/>
                </a:lnTo>
                <a:cubicBezTo>
                  <a:pt x="41657" y="25054"/>
                  <a:pt x="41571" y="22834"/>
                  <a:pt x="41486" y="20530"/>
                </a:cubicBezTo>
                <a:cubicBezTo>
                  <a:pt x="41059" y="9219"/>
                  <a:pt x="50278" y="-43"/>
                  <a:pt x="61589" y="-43"/>
                </a:cubicBezTo>
                <a:close/>
                <a:moveTo>
                  <a:pt x="43321" y="47803"/>
                </a:moveTo>
                <a:lnTo>
                  <a:pt x="20956" y="47803"/>
                </a:lnTo>
                <a:cubicBezTo>
                  <a:pt x="23603" y="83954"/>
                  <a:pt x="40206" y="102051"/>
                  <a:pt x="57321" y="111654"/>
                </a:cubicBezTo>
                <a:cubicBezTo>
                  <a:pt x="51175" y="95734"/>
                  <a:pt x="46096" y="74948"/>
                  <a:pt x="43321" y="47803"/>
                </a:cubicBezTo>
                <a:close/>
                <a:moveTo>
                  <a:pt x="162188" y="109605"/>
                </a:moveTo>
                <a:cubicBezTo>
                  <a:pt x="179474" y="99447"/>
                  <a:pt x="195095" y="81393"/>
                  <a:pt x="197742" y="47803"/>
                </a:cubicBezTo>
                <a:lnTo>
                  <a:pt x="175419" y="47803"/>
                </a:lnTo>
                <a:cubicBezTo>
                  <a:pt x="172773" y="73796"/>
                  <a:pt x="167993" y="93984"/>
                  <a:pt x="162188" y="109605"/>
                </a:cubicBez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3" name="Text 20"/>
          <p:cNvSpPr/>
          <p:nvPr/>
        </p:nvSpPr>
        <p:spPr>
          <a:xfrm>
            <a:off x="5281075" y="5504155"/>
            <a:ext cx="1320269" cy="2822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21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Linear SVM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5281075" y="5786420"/>
            <a:ext cx="1283848" cy="2185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 İyi Model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364212" y="6050473"/>
            <a:ext cx="11463576" cy="9105"/>
          </a:xfrm>
          <a:custGeom>
            <a:avLst/>
            <a:gdLst/>
            <a:ahLst/>
            <a:cxnLst/>
            <a:rect l="l" t="t" r="r" b="b"/>
            <a:pathLst>
              <a:path w="11463576" h="9105">
                <a:moveTo>
                  <a:pt x="0" y="0"/>
                </a:moveTo>
                <a:lnTo>
                  <a:pt x="11463576" y="0"/>
                </a:lnTo>
                <a:lnTo>
                  <a:pt x="11463576" y="9105"/>
                </a:lnTo>
                <a:lnTo>
                  <a:pt x="0" y="9105"/>
                </a:lnTo>
                <a:lnTo>
                  <a:pt x="0" y="0"/>
                </a:lnTo>
                <a:close/>
              </a:path>
            </a:pathLst>
          </a:custGeom>
          <a:solidFill>
            <a:srgbClr val="4A55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6" name="Text 23"/>
          <p:cNvSpPr/>
          <p:nvPr/>
        </p:nvSpPr>
        <p:spPr>
          <a:xfrm>
            <a:off x="364212" y="6273553"/>
            <a:ext cx="5490497" cy="2549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Ekip Üyeleri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364212" y="6601344"/>
            <a:ext cx="5499603" cy="2549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34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Mehmet Taha Boynikonlu • Merve Kedersiz • Elif Hande Arslan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9244870" y="6382817"/>
            <a:ext cx="2576801" cy="21852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14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Ocak 2026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9235764" y="6601344"/>
            <a:ext cx="2585906" cy="2549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91" b="1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Instructor: Cumali Türkmenoğlu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476250"/>
            <a:ext cx="76200" cy="457200"/>
          </a:xfrm>
          <a:custGeom>
            <a:avLst/>
            <a:gdLst/>
            <a:ahLst/>
            <a:cxnLst/>
            <a:rect l="l" t="t" r="r" b="b"/>
            <a:pathLst>
              <a:path w="76200" h="457200">
                <a:moveTo>
                  <a:pt x="0" y="0"/>
                </a:moveTo>
                <a:lnTo>
                  <a:pt x="76200" y="0"/>
                </a:lnTo>
                <a:lnTo>
                  <a:pt x="76200" y="457200"/>
                </a:lnTo>
                <a:lnTo>
                  <a:pt x="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Text 1"/>
          <p:cNvSpPr/>
          <p:nvPr/>
        </p:nvSpPr>
        <p:spPr>
          <a:xfrm>
            <a:off x="571500" y="381000"/>
            <a:ext cx="70770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kern="0" spc="105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&amp; DATASET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71500" y="571500"/>
            <a:ext cx="7239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 Tanımı &amp; Veri Toplama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5763" y="1376363"/>
            <a:ext cx="5591175" cy="2733675"/>
          </a:xfrm>
          <a:custGeom>
            <a:avLst/>
            <a:gdLst/>
            <a:ahLst/>
            <a:cxnLst/>
            <a:rect l="l" t="t" r="r" b="b"/>
            <a:pathLst>
              <a:path w="5591175" h="2733675">
                <a:moveTo>
                  <a:pt x="114295" y="0"/>
                </a:moveTo>
                <a:lnTo>
                  <a:pt x="5476880" y="0"/>
                </a:lnTo>
                <a:cubicBezTo>
                  <a:pt x="5540003" y="0"/>
                  <a:pt x="5591175" y="51172"/>
                  <a:pt x="5591175" y="114295"/>
                </a:cubicBezTo>
                <a:lnTo>
                  <a:pt x="5591175" y="2619380"/>
                </a:lnTo>
                <a:cubicBezTo>
                  <a:pt x="5591175" y="2682503"/>
                  <a:pt x="5540003" y="2733675"/>
                  <a:pt x="5476880" y="2733675"/>
                </a:cubicBezTo>
                <a:lnTo>
                  <a:pt x="114295" y="2733675"/>
                </a:lnTo>
                <a:cubicBezTo>
                  <a:pt x="51172" y="2733675"/>
                  <a:pt x="0" y="2682503"/>
                  <a:pt x="0" y="2619380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 w="12700">
            <a:solidFill>
              <a:srgbClr val="A0AEC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6" name="Shape 4"/>
          <p:cNvSpPr/>
          <p:nvPr/>
        </p:nvSpPr>
        <p:spPr>
          <a:xfrm>
            <a:off x="647700" y="164306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20863" y="0"/>
                  <a:pt x="126891" y="3617"/>
                  <a:pt x="130016" y="9376"/>
                </a:cubicBezTo>
                <a:lnTo>
                  <a:pt x="226457" y="187970"/>
                </a:lnTo>
                <a:cubicBezTo>
                  <a:pt x="229448" y="193506"/>
                  <a:pt x="229314" y="200204"/>
                  <a:pt x="226100" y="205606"/>
                </a:cubicBezTo>
                <a:cubicBezTo>
                  <a:pt x="222885" y="211009"/>
                  <a:pt x="217036" y="214313"/>
                  <a:pt x="210741" y="214313"/>
                </a:cubicBezTo>
                <a:lnTo>
                  <a:pt x="17859" y="214313"/>
                </a:lnTo>
                <a:cubicBezTo>
                  <a:pt x="11564" y="214313"/>
                  <a:pt x="5760" y="211009"/>
                  <a:pt x="2500" y="205606"/>
                </a:cubicBezTo>
                <a:cubicBezTo>
                  <a:pt x="-759" y="200204"/>
                  <a:pt x="-848" y="193506"/>
                  <a:pt x="2143" y="187970"/>
                </a:cubicBezTo>
                <a:lnTo>
                  <a:pt x="98584" y="9376"/>
                </a:lnTo>
                <a:cubicBezTo>
                  <a:pt x="101709" y="3617"/>
                  <a:pt x="107737" y="0"/>
                  <a:pt x="114300" y="0"/>
                </a:cubicBezTo>
                <a:close/>
                <a:moveTo>
                  <a:pt x="114300" y="75009"/>
                </a:moveTo>
                <a:cubicBezTo>
                  <a:pt x="108362" y="75009"/>
                  <a:pt x="103584" y="79787"/>
                  <a:pt x="103584" y="85725"/>
                </a:cubicBezTo>
                <a:lnTo>
                  <a:pt x="103584" y="135731"/>
                </a:lnTo>
                <a:cubicBezTo>
                  <a:pt x="103584" y="141669"/>
                  <a:pt x="108362" y="146447"/>
                  <a:pt x="114300" y="146447"/>
                </a:cubicBezTo>
                <a:cubicBezTo>
                  <a:pt x="120238" y="146447"/>
                  <a:pt x="125016" y="141669"/>
                  <a:pt x="125016" y="135731"/>
                </a:cubicBezTo>
                <a:lnTo>
                  <a:pt x="125016" y="85725"/>
                </a:lnTo>
                <a:cubicBezTo>
                  <a:pt x="125016" y="79787"/>
                  <a:pt x="120238" y="75009"/>
                  <a:pt x="114300" y="75009"/>
                </a:cubicBezTo>
                <a:close/>
                <a:moveTo>
                  <a:pt x="126221" y="171450"/>
                </a:moveTo>
                <a:cubicBezTo>
                  <a:pt x="126492" y="167025"/>
                  <a:pt x="124286" y="162815"/>
                  <a:pt x="120492" y="160521"/>
                </a:cubicBezTo>
                <a:cubicBezTo>
                  <a:pt x="116699" y="158226"/>
                  <a:pt x="111946" y="158226"/>
                  <a:pt x="108152" y="160521"/>
                </a:cubicBezTo>
                <a:cubicBezTo>
                  <a:pt x="104359" y="162815"/>
                  <a:pt x="102152" y="167025"/>
                  <a:pt x="102424" y="171450"/>
                </a:cubicBezTo>
                <a:cubicBezTo>
                  <a:pt x="102152" y="175875"/>
                  <a:pt x="104359" y="180085"/>
                  <a:pt x="108152" y="182379"/>
                </a:cubicBezTo>
                <a:cubicBezTo>
                  <a:pt x="111946" y="184674"/>
                  <a:pt x="116699" y="184674"/>
                  <a:pt x="120492" y="182379"/>
                </a:cubicBezTo>
                <a:cubicBezTo>
                  <a:pt x="124286" y="180085"/>
                  <a:pt x="126492" y="175875"/>
                  <a:pt x="126221" y="171450"/>
                </a:cubicBez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7" name="Text 5"/>
          <p:cNvSpPr/>
          <p:nvPr/>
        </p:nvSpPr>
        <p:spPr>
          <a:xfrm>
            <a:off x="1019175" y="1609725"/>
            <a:ext cx="1038225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19125" y="2057400"/>
            <a:ext cx="5210175" cy="8286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Finansal piyasalarda her gün </a:t>
            </a:r>
            <a:r>
              <a:rPr lang="en-US" sz="135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10.000+ haber</a:t>
            </a:r>
            <a:r>
              <a:rPr lang="en-US" sz="135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yayınlanıyor. Yatırımcılar bu bilgi bombardımanını manuel olarak analiz edemez.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38175" y="30765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49709" y="49709"/>
                </a:moveTo>
                <a:cubicBezTo>
                  <a:pt x="52507" y="46911"/>
                  <a:pt x="57031" y="46911"/>
                  <a:pt x="59799" y="49709"/>
                </a:cubicBezTo>
                <a:lnTo>
                  <a:pt x="76170" y="66080"/>
                </a:lnTo>
                <a:lnTo>
                  <a:pt x="92541" y="49709"/>
                </a:lnTo>
                <a:cubicBezTo>
                  <a:pt x="95339" y="46911"/>
                  <a:pt x="99864" y="46911"/>
                  <a:pt x="102632" y="49709"/>
                </a:cubicBezTo>
                <a:cubicBezTo>
                  <a:pt x="105400" y="52507"/>
                  <a:pt x="105430" y="57031"/>
                  <a:pt x="102632" y="59799"/>
                </a:cubicBezTo>
                <a:lnTo>
                  <a:pt x="86261" y="76170"/>
                </a:lnTo>
                <a:lnTo>
                  <a:pt x="102632" y="92541"/>
                </a:lnTo>
                <a:cubicBezTo>
                  <a:pt x="105430" y="95339"/>
                  <a:pt x="105430" y="99864"/>
                  <a:pt x="102632" y="102632"/>
                </a:cubicBezTo>
                <a:cubicBezTo>
                  <a:pt x="99834" y="105400"/>
                  <a:pt x="95310" y="105430"/>
                  <a:pt x="92541" y="102632"/>
                </a:cubicBezTo>
                <a:lnTo>
                  <a:pt x="76170" y="86261"/>
                </a:lnTo>
                <a:lnTo>
                  <a:pt x="59799" y="102632"/>
                </a:lnTo>
                <a:cubicBezTo>
                  <a:pt x="57001" y="105430"/>
                  <a:pt x="52477" y="105430"/>
                  <a:pt x="49709" y="102632"/>
                </a:cubicBezTo>
                <a:cubicBezTo>
                  <a:pt x="46940" y="99834"/>
                  <a:pt x="46911" y="95310"/>
                  <a:pt x="49709" y="92541"/>
                </a:cubicBezTo>
                <a:lnTo>
                  <a:pt x="66080" y="76170"/>
                </a:lnTo>
                <a:lnTo>
                  <a:pt x="49709" y="59799"/>
                </a:lnTo>
                <a:cubicBezTo>
                  <a:pt x="46911" y="57001"/>
                  <a:pt x="46911" y="52477"/>
                  <a:pt x="49709" y="49709"/>
                </a:cubicBezTo>
                <a:close/>
              </a:path>
            </a:pathLst>
          </a:custGeom>
          <a:solidFill>
            <a:srgbClr val="FF6467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0" name="Text 8"/>
          <p:cNvSpPr/>
          <p:nvPr/>
        </p:nvSpPr>
        <p:spPr>
          <a:xfrm>
            <a:off x="923925" y="3038475"/>
            <a:ext cx="17430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Manuel okuma imkansız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38175" y="33813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49709" y="49709"/>
                </a:moveTo>
                <a:cubicBezTo>
                  <a:pt x="52507" y="46911"/>
                  <a:pt x="57031" y="46911"/>
                  <a:pt x="59799" y="49709"/>
                </a:cubicBezTo>
                <a:lnTo>
                  <a:pt x="76170" y="66080"/>
                </a:lnTo>
                <a:lnTo>
                  <a:pt x="92541" y="49709"/>
                </a:lnTo>
                <a:cubicBezTo>
                  <a:pt x="95339" y="46911"/>
                  <a:pt x="99864" y="46911"/>
                  <a:pt x="102632" y="49709"/>
                </a:cubicBezTo>
                <a:cubicBezTo>
                  <a:pt x="105400" y="52507"/>
                  <a:pt x="105430" y="57031"/>
                  <a:pt x="102632" y="59799"/>
                </a:cubicBezTo>
                <a:lnTo>
                  <a:pt x="86261" y="76170"/>
                </a:lnTo>
                <a:lnTo>
                  <a:pt x="102632" y="92541"/>
                </a:lnTo>
                <a:cubicBezTo>
                  <a:pt x="105430" y="95339"/>
                  <a:pt x="105430" y="99864"/>
                  <a:pt x="102632" y="102632"/>
                </a:cubicBezTo>
                <a:cubicBezTo>
                  <a:pt x="99834" y="105400"/>
                  <a:pt x="95310" y="105430"/>
                  <a:pt x="92541" y="102632"/>
                </a:cubicBezTo>
                <a:lnTo>
                  <a:pt x="76170" y="86261"/>
                </a:lnTo>
                <a:lnTo>
                  <a:pt x="59799" y="102632"/>
                </a:lnTo>
                <a:cubicBezTo>
                  <a:pt x="57001" y="105430"/>
                  <a:pt x="52477" y="105430"/>
                  <a:pt x="49709" y="102632"/>
                </a:cubicBezTo>
                <a:cubicBezTo>
                  <a:pt x="46940" y="99834"/>
                  <a:pt x="46911" y="95310"/>
                  <a:pt x="49709" y="92541"/>
                </a:cubicBezTo>
                <a:lnTo>
                  <a:pt x="66080" y="76170"/>
                </a:lnTo>
                <a:lnTo>
                  <a:pt x="49709" y="59799"/>
                </a:lnTo>
                <a:cubicBezTo>
                  <a:pt x="46911" y="57001"/>
                  <a:pt x="46911" y="52477"/>
                  <a:pt x="49709" y="49709"/>
                </a:cubicBezTo>
                <a:close/>
              </a:path>
            </a:pathLst>
          </a:custGeom>
          <a:solidFill>
            <a:srgbClr val="FF6467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2" name="Text 10"/>
          <p:cNvSpPr/>
          <p:nvPr/>
        </p:nvSpPr>
        <p:spPr>
          <a:xfrm>
            <a:off x="923925" y="3343275"/>
            <a:ext cx="2705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Zaman baskısı ve karar verme zorluğu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38175" y="3686175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152400"/>
                </a:moveTo>
                <a:cubicBezTo>
                  <a:pt x="118256" y="152400"/>
                  <a:pt x="152400" y="118256"/>
                  <a:pt x="152400" y="76200"/>
                </a:cubicBezTo>
                <a:cubicBezTo>
                  <a:pt x="152400" y="34144"/>
                  <a:pt x="118256" y="0"/>
                  <a:pt x="76200" y="0"/>
                </a:cubicBezTo>
                <a:cubicBezTo>
                  <a:pt x="34144" y="0"/>
                  <a:pt x="0" y="34144"/>
                  <a:pt x="0" y="76200"/>
                </a:cubicBezTo>
                <a:cubicBezTo>
                  <a:pt x="0" y="118256"/>
                  <a:pt x="34144" y="152400"/>
                  <a:pt x="76200" y="152400"/>
                </a:cubicBezTo>
                <a:close/>
                <a:moveTo>
                  <a:pt x="49709" y="49709"/>
                </a:moveTo>
                <a:cubicBezTo>
                  <a:pt x="52507" y="46911"/>
                  <a:pt x="57031" y="46911"/>
                  <a:pt x="59799" y="49709"/>
                </a:cubicBezTo>
                <a:lnTo>
                  <a:pt x="76170" y="66080"/>
                </a:lnTo>
                <a:lnTo>
                  <a:pt x="92541" y="49709"/>
                </a:lnTo>
                <a:cubicBezTo>
                  <a:pt x="95339" y="46911"/>
                  <a:pt x="99864" y="46911"/>
                  <a:pt x="102632" y="49709"/>
                </a:cubicBezTo>
                <a:cubicBezTo>
                  <a:pt x="105400" y="52507"/>
                  <a:pt x="105430" y="57031"/>
                  <a:pt x="102632" y="59799"/>
                </a:cubicBezTo>
                <a:lnTo>
                  <a:pt x="86261" y="76170"/>
                </a:lnTo>
                <a:lnTo>
                  <a:pt x="102632" y="92541"/>
                </a:lnTo>
                <a:cubicBezTo>
                  <a:pt x="105430" y="95339"/>
                  <a:pt x="105430" y="99864"/>
                  <a:pt x="102632" y="102632"/>
                </a:cubicBezTo>
                <a:cubicBezTo>
                  <a:pt x="99834" y="105400"/>
                  <a:pt x="95310" y="105430"/>
                  <a:pt x="92541" y="102632"/>
                </a:cubicBezTo>
                <a:lnTo>
                  <a:pt x="76170" y="86261"/>
                </a:lnTo>
                <a:lnTo>
                  <a:pt x="59799" y="102632"/>
                </a:lnTo>
                <a:cubicBezTo>
                  <a:pt x="57001" y="105430"/>
                  <a:pt x="52477" y="105430"/>
                  <a:pt x="49709" y="102632"/>
                </a:cubicBezTo>
                <a:cubicBezTo>
                  <a:pt x="46940" y="99834"/>
                  <a:pt x="46911" y="95310"/>
                  <a:pt x="49709" y="92541"/>
                </a:cubicBezTo>
                <a:lnTo>
                  <a:pt x="66080" y="76170"/>
                </a:lnTo>
                <a:lnTo>
                  <a:pt x="49709" y="59799"/>
                </a:lnTo>
                <a:cubicBezTo>
                  <a:pt x="46911" y="57001"/>
                  <a:pt x="46911" y="52477"/>
                  <a:pt x="49709" y="49709"/>
                </a:cubicBezTo>
                <a:close/>
              </a:path>
            </a:pathLst>
          </a:custGeom>
          <a:solidFill>
            <a:srgbClr val="FF6467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4" name="Text 12"/>
          <p:cNvSpPr/>
          <p:nvPr/>
        </p:nvSpPr>
        <p:spPr>
          <a:xfrm>
            <a:off x="923925" y="3648075"/>
            <a:ext cx="2133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Bilgi karmaşası ve analiz yükü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85763" y="4310063"/>
            <a:ext cx="5591175" cy="2324100"/>
          </a:xfrm>
          <a:custGeom>
            <a:avLst/>
            <a:gdLst/>
            <a:ahLst/>
            <a:cxnLst/>
            <a:rect l="l" t="t" r="r" b="b"/>
            <a:pathLst>
              <a:path w="5591175" h="2324100">
                <a:moveTo>
                  <a:pt x="114299" y="0"/>
                </a:moveTo>
                <a:lnTo>
                  <a:pt x="5476876" y="0"/>
                </a:lnTo>
                <a:cubicBezTo>
                  <a:pt x="5540001" y="0"/>
                  <a:pt x="5591175" y="51174"/>
                  <a:pt x="5591175" y="114299"/>
                </a:cubicBezTo>
                <a:lnTo>
                  <a:pt x="5591175" y="2209801"/>
                </a:lnTo>
                <a:cubicBezTo>
                  <a:pt x="5591175" y="2272926"/>
                  <a:pt x="5540001" y="2324100"/>
                  <a:pt x="5476876" y="2324100"/>
                </a:cubicBezTo>
                <a:lnTo>
                  <a:pt x="114299" y="2324100"/>
                </a:lnTo>
                <a:cubicBezTo>
                  <a:pt x="51174" y="2324100"/>
                  <a:pt x="0" y="2272926"/>
                  <a:pt x="0" y="2209801"/>
                </a:cubicBezTo>
                <a:lnTo>
                  <a:pt x="0" y="114299"/>
                </a:lnTo>
                <a:cubicBezTo>
                  <a:pt x="0" y="51174"/>
                  <a:pt x="51174" y="0"/>
                  <a:pt x="114299" y="0"/>
                </a:cubicBezTo>
                <a:close/>
              </a:path>
            </a:pathLst>
          </a:custGeom>
          <a:solidFill>
            <a:srgbClr val="B79468">
              <a:alpha val="20000"/>
            </a:srgbClr>
          </a:solidFill>
          <a:ln w="12700">
            <a:solidFill>
              <a:srgbClr val="B794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16" name="Shape 14"/>
          <p:cNvSpPr/>
          <p:nvPr/>
        </p:nvSpPr>
        <p:spPr>
          <a:xfrm>
            <a:off x="647700" y="4576763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7" name="Text 15"/>
          <p:cNvSpPr/>
          <p:nvPr/>
        </p:nvSpPr>
        <p:spPr>
          <a:xfrm>
            <a:off x="1019175" y="4543425"/>
            <a:ext cx="1476375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Çözümümüz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19125" y="4991100"/>
            <a:ext cx="5210175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Otomatik sentiment analysis ile haberleri 3 sınıfa ayırıyoruz: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19125" y="5419725"/>
            <a:ext cx="1628775" cy="981075"/>
          </a:xfrm>
          <a:custGeom>
            <a:avLst/>
            <a:gdLst/>
            <a:ahLst/>
            <a:cxnLst/>
            <a:rect l="l" t="t" r="r" b="b"/>
            <a:pathLst>
              <a:path w="1628775" h="981075">
                <a:moveTo>
                  <a:pt x="76200" y="0"/>
                </a:moveTo>
                <a:lnTo>
                  <a:pt x="1552575" y="0"/>
                </a:lnTo>
                <a:cubicBezTo>
                  <a:pt x="1594659" y="0"/>
                  <a:pt x="1628775" y="34116"/>
                  <a:pt x="1628775" y="76200"/>
                </a:cubicBezTo>
                <a:lnTo>
                  <a:pt x="1628775" y="904875"/>
                </a:lnTo>
                <a:cubicBezTo>
                  <a:pt x="1628775" y="946959"/>
                  <a:pt x="1594659" y="981075"/>
                  <a:pt x="1552575" y="981075"/>
                </a:cubicBezTo>
                <a:lnTo>
                  <a:pt x="76200" y="981075"/>
                </a:lnTo>
                <a:cubicBezTo>
                  <a:pt x="34116" y="981075"/>
                  <a:pt x="0" y="946959"/>
                  <a:pt x="0" y="90487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0" name="Text 18"/>
          <p:cNvSpPr/>
          <p:nvPr/>
        </p:nvSpPr>
        <p:spPr>
          <a:xfrm>
            <a:off x="676275" y="5534025"/>
            <a:ext cx="1514475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📈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95325" y="5867400"/>
            <a:ext cx="1476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05DF7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Pozitif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00088" y="6096000"/>
            <a:ext cx="1466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"Stock surged"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2365325" y="5419725"/>
            <a:ext cx="1628775" cy="981075"/>
          </a:xfrm>
          <a:custGeom>
            <a:avLst/>
            <a:gdLst/>
            <a:ahLst/>
            <a:cxnLst/>
            <a:rect l="l" t="t" r="r" b="b"/>
            <a:pathLst>
              <a:path w="1628775" h="981075">
                <a:moveTo>
                  <a:pt x="76200" y="0"/>
                </a:moveTo>
                <a:lnTo>
                  <a:pt x="1552575" y="0"/>
                </a:lnTo>
                <a:cubicBezTo>
                  <a:pt x="1594659" y="0"/>
                  <a:pt x="1628775" y="34116"/>
                  <a:pt x="1628775" y="76200"/>
                </a:cubicBezTo>
                <a:lnTo>
                  <a:pt x="1628775" y="904875"/>
                </a:lnTo>
                <a:cubicBezTo>
                  <a:pt x="1628775" y="946959"/>
                  <a:pt x="1594659" y="981075"/>
                  <a:pt x="1552575" y="981075"/>
                </a:cubicBezTo>
                <a:lnTo>
                  <a:pt x="76200" y="981075"/>
                </a:lnTo>
                <a:cubicBezTo>
                  <a:pt x="34116" y="981075"/>
                  <a:pt x="0" y="946959"/>
                  <a:pt x="0" y="90487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4" name="Text 22"/>
          <p:cNvSpPr/>
          <p:nvPr/>
        </p:nvSpPr>
        <p:spPr>
          <a:xfrm>
            <a:off x="2422475" y="5534025"/>
            <a:ext cx="1514475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📉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2441525" y="5867400"/>
            <a:ext cx="1476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646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Negatif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2446288" y="6096000"/>
            <a:ext cx="1466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"Losses"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4111526" y="5419725"/>
            <a:ext cx="1628775" cy="981075"/>
          </a:xfrm>
          <a:custGeom>
            <a:avLst/>
            <a:gdLst/>
            <a:ahLst/>
            <a:cxnLst/>
            <a:rect l="l" t="t" r="r" b="b"/>
            <a:pathLst>
              <a:path w="1628775" h="981075">
                <a:moveTo>
                  <a:pt x="76200" y="0"/>
                </a:moveTo>
                <a:lnTo>
                  <a:pt x="1552575" y="0"/>
                </a:lnTo>
                <a:cubicBezTo>
                  <a:pt x="1594659" y="0"/>
                  <a:pt x="1628775" y="34116"/>
                  <a:pt x="1628775" y="76200"/>
                </a:cubicBezTo>
                <a:lnTo>
                  <a:pt x="1628775" y="904875"/>
                </a:lnTo>
                <a:cubicBezTo>
                  <a:pt x="1628775" y="946959"/>
                  <a:pt x="1594659" y="981075"/>
                  <a:pt x="1552575" y="981075"/>
                </a:cubicBezTo>
                <a:lnTo>
                  <a:pt x="76200" y="981075"/>
                </a:lnTo>
                <a:cubicBezTo>
                  <a:pt x="34116" y="981075"/>
                  <a:pt x="0" y="946959"/>
                  <a:pt x="0" y="90487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8" name="Text 26"/>
          <p:cNvSpPr/>
          <p:nvPr/>
        </p:nvSpPr>
        <p:spPr>
          <a:xfrm>
            <a:off x="4168676" y="5534025"/>
            <a:ext cx="1514475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➡️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4187726" y="5867400"/>
            <a:ext cx="14763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51A2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Nötr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4192488" y="6096000"/>
            <a:ext cx="1466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"Unchanged"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6215063" y="1376363"/>
            <a:ext cx="5591175" cy="4143375"/>
          </a:xfrm>
          <a:custGeom>
            <a:avLst/>
            <a:gdLst/>
            <a:ahLst/>
            <a:cxnLst/>
            <a:rect l="l" t="t" r="r" b="b"/>
            <a:pathLst>
              <a:path w="5591175" h="4143375">
                <a:moveTo>
                  <a:pt x="114316" y="0"/>
                </a:moveTo>
                <a:lnTo>
                  <a:pt x="5476859" y="0"/>
                </a:lnTo>
                <a:cubicBezTo>
                  <a:pt x="5539994" y="0"/>
                  <a:pt x="5591175" y="51181"/>
                  <a:pt x="5591175" y="114316"/>
                </a:cubicBezTo>
                <a:lnTo>
                  <a:pt x="5591175" y="4029059"/>
                </a:lnTo>
                <a:cubicBezTo>
                  <a:pt x="5591175" y="4092194"/>
                  <a:pt x="5539994" y="4143375"/>
                  <a:pt x="5476859" y="4143375"/>
                </a:cubicBezTo>
                <a:lnTo>
                  <a:pt x="114316" y="4143375"/>
                </a:lnTo>
                <a:cubicBezTo>
                  <a:pt x="51181" y="4143375"/>
                  <a:pt x="0" y="4092194"/>
                  <a:pt x="0" y="4029059"/>
                </a:cubicBezTo>
                <a:lnTo>
                  <a:pt x="0" y="114316"/>
                </a:lnTo>
                <a:cubicBezTo>
                  <a:pt x="0" y="51223"/>
                  <a:pt x="51223" y="0"/>
                  <a:pt x="114316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 w="12700">
            <a:solidFill>
              <a:srgbClr val="A0AEC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32" name="Text 30"/>
          <p:cNvSpPr/>
          <p:nvPr/>
        </p:nvSpPr>
        <p:spPr>
          <a:xfrm>
            <a:off x="6448425" y="1671638"/>
            <a:ext cx="1514475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Veri Pipeline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10793313" y="1609725"/>
            <a:ext cx="781050" cy="419100"/>
          </a:xfrm>
          <a:custGeom>
            <a:avLst/>
            <a:gdLst/>
            <a:ahLst/>
            <a:cxnLst/>
            <a:rect l="l" t="t" r="r" b="b"/>
            <a:pathLst>
              <a:path w="781050" h="419100">
                <a:moveTo>
                  <a:pt x="76201" y="0"/>
                </a:moveTo>
                <a:lnTo>
                  <a:pt x="704849" y="0"/>
                </a:lnTo>
                <a:cubicBezTo>
                  <a:pt x="746934" y="0"/>
                  <a:pt x="781050" y="34116"/>
                  <a:pt x="781050" y="76201"/>
                </a:cubicBezTo>
                <a:lnTo>
                  <a:pt x="781050" y="342899"/>
                </a:lnTo>
                <a:cubicBezTo>
                  <a:pt x="781050" y="384984"/>
                  <a:pt x="746934" y="419100"/>
                  <a:pt x="704849" y="419100"/>
                </a:cubicBezTo>
                <a:lnTo>
                  <a:pt x="76201" y="419100"/>
                </a:lnTo>
                <a:cubicBezTo>
                  <a:pt x="34116" y="419100"/>
                  <a:pt x="0" y="384984"/>
                  <a:pt x="0" y="34289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B79468">
              <a:alpha val="30196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4" name="Text 32"/>
          <p:cNvSpPr/>
          <p:nvPr/>
        </p:nvSpPr>
        <p:spPr>
          <a:xfrm>
            <a:off x="10945713" y="1685925"/>
            <a:ext cx="569955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3,761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6448425" y="21812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B79468">
              <a:alpha val="30196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6" name="Text 34"/>
          <p:cNvSpPr/>
          <p:nvPr/>
        </p:nvSpPr>
        <p:spPr>
          <a:xfrm>
            <a:off x="6563469" y="2266950"/>
            <a:ext cx="495300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451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648301" y="2562225"/>
            <a:ext cx="266700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RSS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210425" y="2238375"/>
            <a:ext cx="4448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RSS Scraping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210425" y="2505075"/>
            <a:ext cx="4438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Yahoo Finance, CNBC, MarketWatch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448425" y="29051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299E1">
              <a:alpha val="30196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1" name="Text 39"/>
          <p:cNvSpPr/>
          <p:nvPr/>
        </p:nvSpPr>
        <p:spPr>
          <a:xfrm>
            <a:off x="6482507" y="2990850"/>
            <a:ext cx="657225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4299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1,199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506170" y="3286125"/>
            <a:ext cx="552450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Template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210425" y="2962275"/>
            <a:ext cx="4448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Template Samples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7210425" y="3228975"/>
            <a:ext cx="4438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Class imbalance'ı düzeltmek için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448425" y="36290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8BB78">
              <a:alpha val="30196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6" name="Text 44"/>
          <p:cNvSpPr/>
          <p:nvPr/>
        </p:nvSpPr>
        <p:spPr>
          <a:xfrm>
            <a:off x="6509296" y="3714750"/>
            <a:ext cx="600075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48BB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2,111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513314" y="4010025"/>
            <a:ext cx="533400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Augment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7210425" y="3686175"/>
            <a:ext cx="4448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 Augmentation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7210425" y="3952875"/>
            <a:ext cx="44386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Synonym replacement, random swap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448425" y="4395788"/>
            <a:ext cx="5124450" cy="9525"/>
          </a:xfrm>
          <a:custGeom>
            <a:avLst/>
            <a:gdLst/>
            <a:ahLst/>
            <a:cxnLst/>
            <a:rect l="l" t="t" r="r" b="b"/>
            <a:pathLst>
              <a:path w="5124450" h="9525">
                <a:moveTo>
                  <a:pt x="0" y="0"/>
                </a:moveTo>
                <a:lnTo>
                  <a:pt x="5124450" y="0"/>
                </a:lnTo>
                <a:lnTo>
                  <a:pt x="5124450" y="9525"/>
                </a:lnTo>
                <a:lnTo>
                  <a:pt x="0" y="9525"/>
                </a:lnTo>
                <a:lnTo>
                  <a:pt x="0" y="0"/>
                </a:lnTo>
                <a:close/>
              </a:path>
            </a:pathLst>
          </a:custGeom>
          <a:solidFill>
            <a:srgbClr val="A0AEC0">
              <a:alpha val="2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1" name="Text 49"/>
          <p:cNvSpPr/>
          <p:nvPr/>
        </p:nvSpPr>
        <p:spPr>
          <a:xfrm>
            <a:off x="6391275" y="4552950"/>
            <a:ext cx="1743075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2,632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415088" y="4848225"/>
            <a:ext cx="1695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Training (%70)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8137475" y="4552950"/>
            <a:ext cx="1743075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4299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376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8161288" y="4848225"/>
            <a:ext cx="1695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Validation (%10)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9883676" y="4552950"/>
            <a:ext cx="1743075" cy="295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48BB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753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9907488" y="4848225"/>
            <a:ext cx="16954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 (%20)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215063" y="5719763"/>
            <a:ext cx="1781175" cy="914400"/>
          </a:xfrm>
          <a:custGeom>
            <a:avLst/>
            <a:gdLst/>
            <a:ahLst/>
            <a:cxnLst/>
            <a:rect l="l" t="t" r="r" b="b"/>
            <a:pathLst>
              <a:path w="1781175" h="914400">
                <a:moveTo>
                  <a:pt x="76197" y="0"/>
                </a:moveTo>
                <a:lnTo>
                  <a:pt x="1704978" y="0"/>
                </a:lnTo>
                <a:cubicBezTo>
                  <a:pt x="1747060" y="0"/>
                  <a:pt x="1781175" y="34115"/>
                  <a:pt x="1781175" y="76197"/>
                </a:cubicBezTo>
                <a:lnTo>
                  <a:pt x="1781175" y="838203"/>
                </a:lnTo>
                <a:cubicBezTo>
                  <a:pt x="1781175" y="880285"/>
                  <a:pt x="1747060" y="914400"/>
                  <a:pt x="1704978" y="914400"/>
                </a:cubicBezTo>
                <a:lnTo>
                  <a:pt x="76197" y="914400"/>
                </a:lnTo>
                <a:cubicBezTo>
                  <a:pt x="34115" y="914400"/>
                  <a:pt x="0" y="880285"/>
                  <a:pt x="0" y="8382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48BB78">
              <a:alpha val="20000"/>
            </a:srgbClr>
          </a:solidFill>
          <a:ln w="12700">
            <a:solidFill>
              <a:srgbClr val="48BB7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58" name="Text 56"/>
          <p:cNvSpPr/>
          <p:nvPr/>
        </p:nvSpPr>
        <p:spPr>
          <a:xfrm>
            <a:off x="6300788" y="5838825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Dataset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6286500" y="6067425"/>
            <a:ext cx="1638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48BB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3,761 ≥ 2,000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6305550" y="6372225"/>
            <a:ext cx="1600200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[OK]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8120063" y="5719763"/>
            <a:ext cx="1781175" cy="914400"/>
          </a:xfrm>
          <a:custGeom>
            <a:avLst/>
            <a:gdLst/>
            <a:ahLst/>
            <a:cxnLst/>
            <a:rect l="l" t="t" r="r" b="b"/>
            <a:pathLst>
              <a:path w="1781175" h="914400">
                <a:moveTo>
                  <a:pt x="76197" y="0"/>
                </a:moveTo>
                <a:lnTo>
                  <a:pt x="1704978" y="0"/>
                </a:lnTo>
                <a:cubicBezTo>
                  <a:pt x="1747060" y="0"/>
                  <a:pt x="1781175" y="34115"/>
                  <a:pt x="1781175" y="76197"/>
                </a:cubicBezTo>
                <a:lnTo>
                  <a:pt x="1781175" y="838203"/>
                </a:lnTo>
                <a:cubicBezTo>
                  <a:pt x="1781175" y="880285"/>
                  <a:pt x="1747060" y="914400"/>
                  <a:pt x="1704978" y="914400"/>
                </a:cubicBezTo>
                <a:lnTo>
                  <a:pt x="76197" y="914400"/>
                </a:lnTo>
                <a:cubicBezTo>
                  <a:pt x="34115" y="914400"/>
                  <a:pt x="0" y="880285"/>
                  <a:pt x="0" y="8382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48BB78">
              <a:alpha val="20000"/>
            </a:srgbClr>
          </a:solidFill>
          <a:ln w="12700">
            <a:solidFill>
              <a:srgbClr val="48BB7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62" name="Text 60"/>
          <p:cNvSpPr/>
          <p:nvPr/>
        </p:nvSpPr>
        <p:spPr>
          <a:xfrm>
            <a:off x="8205788" y="5838825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8191500" y="6067425"/>
            <a:ext cx="1638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48BB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753 ≥ 500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8210550" y="6372225"/>
            <a:ext cx="1600200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[OK]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10025063" y="5719763"/>
            <a:ext cx="1781175" cy="914400"/>
          </a:xfrm>
          <a:custGeom>
            <a:avLst/>
            <a:gdLst/>
            <a:ahLst/>
            <a:cxnLst/>
            <a:rect l="l" t="t" r="r" b="b"/>
            <a:pathLst>
              <a:path w="1781175" h="914400">
                <a:moveTo>
                  <a:pt x="76197" y="0"/>
                </a:moveTo>
                <a:lnTo>
                  <a:pt x="1704978" y="0"/>
                </a:lnTo>
                <a:cubicBezTo>
                  <a:pt x="1747060" y="0"/>
                  <a:pt x="1781175" y="34115"/>
                  <a:pt x="1781175" y="76197"/>
                </a:cubicBezTo>
                <a:lnTo>
                  <a:pt x="1781175" y="838203"/>
                </a:lnTo>
                <a:cubicBezTo>
                  <a:pt x="1781175" y="880285"/>
                  <a:pt x="1747060" y="914400"/>
                  <a:pt x="1704978" y="914400"/>
                </a:cubicBezTo>
                <a:lnTo>
                  <a:pt x="76197" y="914400"/>
                </a:lnTo>
                <a:cubicBezTo>
                  <a:pt x="34115" y="914400"/>
                  <a:pt x="0" y="880285"/>
                  <a:pt x="0" y="83820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48BB78">
              <a:alpha val="20000"/>
            </a:srgbClr>
          </a:solidFill>
          <a:ln w="12700">
            <a:solidFill>
              <a:srgbClr val="48BB7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66" name="Text 64"/>
          <p:cNvSpPr/>
          <p:nvPr/>
        </p:nvSpPr>
        <p:spPr>
          <a:xfrm>
            <a:off x="10110788" y="5838825"/>
            <a:ext cx="16097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RSS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10096500" y="6067425"/>
            <a:ext cx="16383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48BB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451 Real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10115550" y="6372225"/>
            <a:ext cx="1600200" cy="1428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[OK]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41513" y="426891"/>
            <a:ext cx="68303" cy="409815"/>
          </a:xfrm>
          <a:custGeom>
            <a:avLst/>
            <a:gdLst/>
            <a:ahLst/>
            <a:cxnLst/>
            <a:rect l="l" t="t" r="r" b="b"/>
            <a:pathLst>
              <a:path w="68303" h="409815">
                <a:moveTo>
                  <a:pt x="0" y="0"/>
                </a:moveTo>
                <a:lnTo>
                  <a:pt x="68303" y="0"/>
                </a:lnTo>
                <a:lnTo>
                  <a:pt x="68303" y="409815"/>
                </a:lnTo>
                <a:lnTo>
                  <a:pt x="0" y="409815"/>
                </a:lnTo>
                <a:lnTo>
                  <a:pt x="0" y="0"/>
                </a:ln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Text 1"/>
          <p:cNvSpPr/>
          <p:nvPr/>
        </p:nvSpPr>
        <p:spPr>
          <a:xfrm>
            <a:off x="512269" y="341513"/>
            <a:ext cx="4089613" cy="17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b="1" kern="0" spc="94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METHODOLOGY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12269" y="512269"/>
            <a:ext cx="4234756" cy="40981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227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Feature Engineering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41513" y="1024538"/>
            <a:ext cx="11594353" cy="2390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Metin → Sayısal Özellikler Dönüşümü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45782" y="1404471"/>
            <a:ext cx="5660571" cy="4858017"/>
          </a:xfrm>
          <a:custGeom>
            <a:avLst/>
            <a:gdLst/>
            <a:ahLst/>
            <a:cxnLst/>
            <a:rect l="l" t="t" r="r" b="b"/>
            <a:pathLst>
              <a:path w="5660571" h="4858017">
                <a:moveTo>
                  <a:pt x="102456" y="0"/>
                </a:moveTo>
                <a:lnTo>
                  <a:pt x="5558116" y="0"/>
                </a:lnTo>
                <a:cubicBezTo>
                  <a:pt x="5614701" y="0"/>
                  <a:pt x="5660571" y="45871"/>
                  <a:pt x="5660571" y="102456"/>
                </a:cubicBezTo>
                <a:lnTo>
                  <a:pt x="5660571" y="4755561"/>
                </a:lnTo>
                <a:cubicBezTo>
                  <a:pt x="5660571" y="4812146"/>
                  <a:pt x="5614701" y="4858017"/>
                  <a:pt x="5558116" y="4858017"/>
                </a:cubicBezTo>
                <a:lnTo>
                  <a:pt x="102456" y="4858017"/>
                </a:lnTo>
                <a:cubicBezTo>
                  <a:pt x="45871" y="4858017"/>
                  <a:pt x="0" y="4812146"/>
                  <a:pt x="0" y="4755561"/>
                </a:cubicBezTo>
                <a:lnTo>
                  <a:pt x="0" y="102456"/>
                </a:lnTo>
                <a:cubicBezTo>
                  <a:pt x="0" y="45871"/>
                  <a:pt x="45871" y="0"/>
                  <a:pt x="102456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 w="12700">
            <a:solidFill>
              <a:srgbClr val="A0AEC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7" name="Text 5"/>
          <p:cNvSpPr/>
          <p:nvPr/>
        </p:nvSpPr>
        <p:spPr>
          <a:xfrm>
            <a:off x="520807" y="1579496"/>
            <a:ext cx="5412975" cy="2646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3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Feature Yöntemleri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37882" y="1980773"/>
            <a:ext cx="34151" cy="785479"/>
          </a:xfrm>
          <a:custGeom>
            <a:avLst/>
            <a:gdLst/>
            <a:ahLst/>
            <a:cxnLst/>
            <a:rect l="l" t="t" r="r" b="b"/>
            <a:pathLst>
              <a:path w="34151" h="785479">
                <a:moveTo>
                  <a:pt x="0" y="0"/>
                </a:moveTo>
                <a:lnTo>
                  <a:pt x="34151" y="0"/>
                </a:lnTo>
                <a:lnTo>
                  <a:pt x="34151" y="785479"/>
                </a:lnTo>
                <a:lnTo>
                  <a:pt x="0" y="785479"/>
                </a:lnTo>
                <a:lnTo>
                  <a:pt x="0" y="0"/>
                </a:ln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9" name="Text 7"/>
          <p:cNvSpPr/>
          <p:nvPr/>
        </p:nvSpPr>
        <p:spPr>
          <a:xfrm>
            <a:off x="691563" y="1997849"/>
            <a:ext cx="657412" cy="2390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5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TF-IDF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260228" y="1980773"/>
            <a:ext cx="572034" cy="273210"/>
          </a:xfrm>
          <a:custGeom>
            <a:avLst/>
            <a:gdLst/>
            <a:ahLst/>
            <a:cxnLst/>
            <a:rect l="l" t="t" r="r" b="b"/>
            <a:pathLst>
              <a:path w="572034" h="273210">
                <a:moveTo>
                  <a:pt x="34151" y="0"/>
                </a:moveTo>
                <a:lnTo>
                  <a:pt x="537882" y="0"/>
                </a:lnTo>
                <a:cubicBezTo>
                  <a:pt x="556744" y="0"/>
                  <a:pt x="572034" y="15290"/>
                  <a:pt x="572034" y="34151"/>
                </a:cubicBezTo>
                <a:lnTo>
                  <a:pt x="572034" y="239059"/>
                </a:lnTo>
                <a:cubicBezTo>
                  <a:pt x="572034" y="257920"/>
                  <a:pt x="556744" y="273210"/>
                  <a:pt x="537882" y="273210"/>
                </a:cubicBezTo>
                <a:lnTo>
                  <a:pt x="34151" y="273210"/>
                </a:lnTo>
                <a:cubicBezTo>
                  <a:pt x="15290" y="273210"/>
                  <a:pt x="0" y="257920"/>
                  <a:pt x="0" y="239059"/>
                </a:cubicBezTo>
                <a:lnTo>
                  <a:pt x="0" y="34151"/>
                </a:lnTo>
                <a:cubicBezTo>
                  <a:pt x="0" y="15303"/>
                  <a:pt x="15303" y="0"/>
                  <a:pt x="34151" y="0"/>
                </a:cubicBezTo>
                <a:close/>
              </a:path>
            </a:pathLst>
          </a:custGeom>
          <a:solidFill>
            <a:srgbClr val="B79468">
              <a:alpha val="30196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1" name="Text 9"/>
          <p:cNvSpPr/>
          <p:nvPr/>
        </p:nvSpPr>
        <p:spPr>
          <a:xfrm>
            <a:off x="5260228" y="1980773"/>
            <a:ext cx="640336" cy="273210"/>
          </a:xfrm>
          <a:prstGeom prst="rect">
            <a:avLst/>
          </a:prstGeom>
          <a:noFill/>
          <a:ln/>
        </p:spPr>
        <p:txBody>
          <a:bodyPr wrap="square" lIns="102454" tIns="34151" rIns="102454" bIns="34151" rtlCol="0" anchor="ctr"/>
          <a:lstStyle/>
          <a:p>
            <a:pPr>
              <a:lnSpc>
                <a:spcPct val="130000"/>
              </a:lnSpc>
            </a:pPr>
            <a:r>
              <a:rPr lang="en-US" sz="1076" b="1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1,000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91563" y="2322286"/>
            <a:ext cx="5208067" cy="4439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7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Term Frequency-Inverse Document Frequency. Kelime önemini ölçer. "surged" yüksek, "the" düşük skor. n-gram (1-3) ile "strong buy" gibi ifadeleri yakalar.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37882" y="2868706"/>
            <a:ext cx="34151" cy="563496"/>
          </a:xfrm>
          <a:custGeom>
            <a:avLst/>
            <a:gdLst/>
            <a:ahLst/>
            <a:cxnLst/>
            <a:rect l="l" t="t" r="r" b="b"/>
            <a:pathLst>
              <a:path w="34151" h="563496">
                <a:moveTo>
                  <a:pt x="0" y="0"/>
                </a:moveTo>
                <a:lnTo>
                  <a:pt x="34151" y="0"/>
                </a:lnTo>
                <a:lnTo>
                  <a:pt x="34151" y="563496"/>
                </a:lnTo>
                <a:lnTo>
                  <a:pt x="0" y="563496"/>
                </a:lnTo>
                <a:lnTo>
                  <a:pt x="0" y="0"/>
                </a:lnTo>
                <a:close/>
              </a:path>
            </a:pathLst>
          </a:custGeom>
          <a:solidFill>
            <a:srgbClr val="4299E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4" name="Text 12"/>
          <p:cNvSpPr/>
          <p:nvPr/>
        </p:nvSpPr>
        <p:spPr>
          <a:xfrm>
            <a:off x="691563" y="2885782"/>
            <a:ext cx="1263597" cy="2390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5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Bag-of-Words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360147" y="2868706"/>
            <a:ext cx="469580" cy="273210"/>
          </a:xfrm>
          <a:custGeom>
            <a:avLst/>
            <a:gdLst/>
            <a:ahLst/>
            <a:cxnLst/>
            <a:rect l="l" t="t" r="r" b="b"/>
            <a:pathLst>
              <a:path w="469580" h="273210">
                <a:moveTo>
                  <a:pt x="34151" y="0"/>
                </a:moveTo>
                <a:lnTo>
                  <a:pt x="435429" y="0"/>
                </a:lnTo>
                <a:cubicBezTo>
                  <a:pt x="454290" y="0"/>
                  <a:pt x="469580" y="15290"/>
                  <a:pt x="469580" y="34151"/>
                </a:cubicBezTo>
                <a:lnTo>
                  <a:pt x="469580" y="239059"/>
                </a:lnTo>
                <a:cubicBezTo>
                  <a:pt x="469580" y="257920"/>
                  <a:pt x="454290" y="273210"/>
                  <a:pt x="435429" y="273210"/>
                </a:cubicBezTo>
                <a:lnTo>
                  <a:pt x="34151" y="273210"/>
                </a:lnTo>
                <a:cubicBezTo>
                  <a:pt x="15290" y="273210"/>
                  <a:pt x="0" y="257920"/>
                  <a:pt x="0" y="239059"/>
                </a:cubicBezTo>
                <a:lnTo>
                  <a:pt x="0" y="34151"/>
                </a:lnTo>
                <a:cubicBezTo>
                  <a:pt x="0" y="15303"/>
                  <a:pt x="15303" y="0"/>
                  <a:pt x="34151" y="0"/>
                </a:cubicBezTo>
                <a:close/>
              </a:path>
            </a:pathLst>
          </a:custGeom>
          <a:solidFill>
            <a:srgbClr val="4299E1">
              <a:alpha val="30196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6" name="Text 14"/>
          <p:cNvSpPr/>
          <p:nvPr/>
        </p:nvSpPr>
        <p:spPr>
          <a:xfrm>
            <a:off x="5360147" y="2868706"/>
            <a:ext cx="537882" cy="273210"/>
          </a:xfrm>
          <a:prstGeom prst="rect">
            <a:avLst/>
          </a:prstGeom>
          <a:noFill/>
          <a:ln/>
        </p:spPr>
        <p:txBody>
          <a:bodyPr wrap="square" lIns="102454" tIns="34151" rIns="102454" bIns="34151" rtlCol="0" anchor="ctr"/>
          <a:lstStyle/>
          <a:p>
            <a:pPr>
              <a:lnSpc>
                <a:spcPct val="130000"/>
              </a:lnSpc>
            </a:pPr>
            <a:r>
              <a:rPr lang="en-US" sz="1076" b="1" dirty="0">
                <a:solidFill>
                  <a:srgbClr val="4299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500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91563" y="3210218"/>
            <a:ext cx="5208067" cy="2219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7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Kelime sayımı vektörü. Bigram'lar ile kelime kombinasyonlarını yakalar.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37882" y="3534655"/>
            <a:ext cx="34151" cy="785479"/>
          </a:xfrm>
          <a:custGeom>
            <a:avLst/>
            <a:gdLst/>
            <a:ahLst/>
            <a:cxnLst/>
            <a:rect l="l" t="t" r="r" b="b"/>
            <a:pathLst>
              <a:path w="34151" h="785479">
                <a:moveTo>
                  <a:pt x="0" y="0"/>
                </a:moveTo>
                <a:lnTo>
                  <a:pt x="34151" y="0"/>
                </a:lnTo>
                <a:lnTo>
                  <a:pt x="34151" y="785479"/>
                </a:lnTo>
                <a:lnTo>
                  <a:pt x="0" y="785479"/>
                </a:lnTo>
                <a:lnTo>
                  <a:pt x="0" y="0"/>
                </a:lnTo>
                <a:close/>
              </a:path>
            </a:pathLst>
          </a:custGeom>
          <a:solidFill>
            <a:srgbClr val="48BB7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9" name="Text 17"/>
          <p:cNvSpPr/>
          <p:nvPr/>
        </p:nvSpPr>
        <p:spPr>
          <a:xfrm>
            <a:off x="691563" y="3551731"/>
            <a:ext cx="947697" cy="2390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5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Word2Vec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388028" y="3534655"/>
            <a:ext cx="443966" cy="273210"/>
          </a:xfrm>
          <a:custGeom>
            <a:avLst/>
            <a:gdLst/>
            <a:ahLst/>
            <a:cxnLst/>
            <a:rect l="l" t="t" r="r" b="b"/>
            <a:pathLst>
              <a:path w="443966" h="273210">
                <a:moveTo>
                  <a:pt x="34151" y="0"/>
                </a:moveTo>
                <a:lnTo>
                  <a:pt x="409815" y="0"/>
                </a:lnTo>
                <a:cubicBezTo>
                  <a:pt x="428676" y="0"/>
                  <a:pt x="443966" y="15290"/>
                  <a:pt x="443966" y="34151"/>
                </a:cubicBezTo>
                <a:lnTo>
                  <a:pt x="443966" y="239059"/>
                </a:lnTo>
                <a:cubicBezTo>
                  <a:pt x="443966" y="257920"/>
                  <a:pt x="428676" y="273210"/>
                  <a:pt x="409815" y="273210"/>
                </a:cubicBezTo>
                <a:lnTo>
                  <a:pt x="34151" y="273210"/>
                </a:lnTo>
                <a:cubicBezTo>
                  <a:pt x="15290" y="273210"/>
                  <a:pt x="0" y="257920"/>
                  <a:pt x="0" y="239059"/>
                </a:cubicBezTo>
                <a:lnTo>
                  <a:pt x="0" y="34151"/>
                </a:lnTo>
                <a:cubicBezTo>
                  <a:pt x="0" y="15303"/>
                  <a:pt x="15303" y="0"/>
                  <a:pt x="34151" y="0"/>
                </a:cubicBezTo>
                <a:close/>
              </a:path>
            </a:pathLst>
          </a:custGeom>
          <a:solidFill>
            <a:srgbClr val="48BB78">
              <a:alpha val="30196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1" name="Text 19"/>
          <p:cNvSpPr/>
          <p:nvPr/>
        </p:nvSpPr>
        <p:spPr>
          <a:xfrm>
            <a:off x="5388028" y="3534655"/>
            <a:ext cx="512269" cy="273210"/>
          </a:xfrm>
          <a:prstGeom prst="rect">
            <a:avLst/>
          </a:prstGeom>
          <a:noFill/>
          <a:ln/>
        </p:spPr>
        <p:txBody>
          <a:bodyPr wrap="square" lIns="102454" tIns="34151" rIns="102454" bIns="34151" rtlCol="0" anchor="ctr"/>
          <a:lstStyle/>
          <a:p>
            <a:pPr>
              <a:lnSpc>
                <a:spcPct val="130000"/>
              </a:lnSpc>
            </a:pPr>
            <a:r>
              <a:rPr lang="en-US" sz="1076" b="1" dirty="0">
                <a:solidFill>
                  <a:srgbClr val="48BB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91563" y="3876168"/>
            <a:ext cx="5208067" cy="4439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7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Pre-trained word embeddings. Kelime anlam vektörleri. "profit" ve "earnings" benzer vektörler.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37882" y="4422588"/>
            <a:ext cx="34151" cy="785479"/>
          </a:xfrm>
          <a:custGeom>
            <a:avLst/>
            <a:gdLst/>
            <a:ahLst/>
            <a:cxnLst/>
            <a:rect l="l" t="t" r="r" b="b"/>
            <a:pathLst>
              <a:path w="34151" h="785479">
                <a:moveTo>
                  <a:pt x="0" y="0"/>
                </a:moveTo>
                <a:lnTo>
                  <a:pt x="34151" y="0"/>
                </a:lnTo>
                <a:lnTo>
                  <a:pt x="34151" y="785479"/>
                </a:lnTo>
                <a:lnTo>
                  <a:pt x="0" y="785479"/>
                </a:lnTo>
                <a:lnTo>
                  <a:pt x="0" y="0"/>
                </a:lnTo>
                <a:close/>
              </a:path>
            </a:pathLst>
          </a:custGeom>
          <a:solidFill>
            <a:srgbClr val="E53E3E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4" name="Text 22"/>
          <p:cNvSpPr/>
          <p:nvPr/>
        </p:nvSpPr>
        <p:spPr>
          <a:xfrm>
            <a:off x="691563" y="4439664"/>
            <a:ext cx="1494118" cy="2390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5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Custom Features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483012" y="4422588"/>
            <a:ext cx="350050" cy="273210"/>
          </a:xfrm>
          <a:custGeom>
            <a:avLst/>
            <a:gdLst/>
            <a:ahLst/>
            <a:cxnLst/>
            <a:rect l="l" t="t" r="r" b="b"/>
            <a:pathLst>
              <a:path w="350050" h="273210">
                <a:moveTo>
                  <a:pt x="34151" y="0"/>
                </a:moveTo>
                <a:lnTo>
                  <a:pt x="315899" y="0"/>
                </a:lnTo>
                <a:cubicBezTo>
                  <a:pt x="334760" y="0"/>
                  <a:pt x="350050" y="15290"/>
                  <a:pt x="350050" y="34151"/>
                </a:cubicBezTo>
                <a:lnTo>
                  <a:pt x="350050" y="239059"/>
                </a:lnTo>
                <a:cubicBezTo>
                  <a:pt x="350050" y="257920"/>
                  <a:pt x="334760" y="273210"/>
                  <a:pt x="315899" y="273210"/>
                </a:cubicBezTo>
                <a:lnTo>
                  <a:pt x="34151" y="273210"/>
                </a:lnTo>
                <a:cubicBezTo>
                  <a:pt x="15290" y="273210"/>
                  <a:pt x="0" y="257920"/>
                  <a:pt x="0" y="239059"/>
                </a:cubicBezTo>
                <a:lnTo>
                  <a:pt x="0" y="34151"/>
                </a:lnTo>
                <a:cubicBezTo>
                  <a:pt x="0" y="15303"/>
                  <a:pt x="15303" y="0"/>
                  <a:pt x="34151" y="0"/>
                </a:cubicBezTo>
                <a:close/>
              </a:path>
            </a:pathLst>
          </a:custGeom>
          <a:solidFill>
            <a:srgbClr val="E53E3E">
              <a:alpha val="30196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6" name="Text 24"/>
          <p:cNvSpPr/>
          <p:nvPr/>
        </p:nvSpPr>
        <p:spPr>
          <a:xfrm>
            <a:off x="5483012" y="4422588"/>
            <a:ext cx="418353" cy="273210"/>
          </a:xfrm>
          <a:prstGeom prst="rect">
            <a:avLst/>
          </a:prstGeom>
          <a:noFill/>
          <a:ln/>
        </p:spPr>
        <p:txBody>
          <a:bodyPr wrap="square" lIns="102454" tIns="34151" rIns="102454" bIns="34151" rtlCol="0" anchor="ctr"/>
          <a:lstStyle/>
          <a:p>
            <a:pPr>
              <a:lnSpc>
                <a:spcPct val="130000"/>
              </a:lnSpc>
            </a:pPr>
            <a:r>
              <a:rPr lang="en-US" sz="1076" b="1" dirty="0">
                <a:solidFill>
                  <a:srgbClr val="E53E3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14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91563" y="4764101"/>
            <a:ext cx="5208067" cy="4439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7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Finansal domain'e özel özellikler: sentiment kelime sayıları, ticker_count, percentage_count, word_count vb.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45782" y="6403895"/>
            <a:ext cx="5660571" cy="896471"/>
          </a:xfrm>
          <a:custGeom>
            <a:avLst/>
            <a:gdLst/>
            <a:ahLst/>
            <a:cxnLst/>
            <a:rect l="l" t="t" r="r" b="b"/>
            <a:pathLst>
              <a:path w="5660571" h="896471">
                <a:moveTo>
                  <a:pt x="102458" y="0"/>
                </a:moveTo>
                <a:lnTo>
                  <a:pt x="5558114" y="0"/>
                </a:lnTo>
                <a:cubicBezTo>
                  <a:pt x="5614700" y="0"/>
                  <a:pt x="5660571" y="45872"/>
                  <a:pt x="5660571" y="102458"/>
                </a:cubicBezTo>
                <a:lnTo>
                  <a:pt x="5660571" y="794013"/>
                </a:lnTo>
                <a:cubicBezTo>
                  <a:pt x="5660571" y="850599"/>
                  <a:pt x="5614700" y="896471"/>
                  <a:pt x="5558114" y="896471"/>
                </a:cubicBezTo>
                <a:lnTo>
                  <a:pt x="102458" y="896471"/>
                </a:lnTo>
                <a:cubicBezTo>
                  <a:pt x="45872" y="896471"/>
                  <a:pt x="0" y="850599"/>
                  <a:pt x="0" y="794013"/>
                </a:cubicBezTo>
                <a:lnTo>
                  <a:pt x="0" y="102458"/>
                </a:lnTo>
                <a:cubicBezTo>
                  <a:pt x="0" y="45910"/>
                  <a:pt x="45910" y="0"/>
                  <a:pt x="102458" y="0"/>
                </a:cubicBezTo>
                <a:close/>
              </a:path>
            </a:pathLst>
          </a:custGeom>
          <a:solidFill>
            <a:srgbClr val="B79468">
              <a:alpha val="20000"/>
            </a:srgbClr>
          </a:solidFill>
          <a:ln w="12700">
            <a:solidFill>
              <a:srgbClr val="B794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29" name="Text 27"/>
          <p:cNvSpPr/>
          <p:nvPr/>
        </p:nvSpPr>
        <p:spPr>
          <a:xfrm>
            <a:off x="486655" y="6595996"/>
            <a:ext cx="2023462" cy="2390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5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Toplam Feature Boyutu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128559" y="6544769"/>
            <a:ext cx="887933" cy="3415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20" b="1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1,014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86655" y="6954584"/>
            <a:ext cx="5447126" cy="204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TF-IDF (1,000) + Custom Features (14)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183646" y="1404471"/>
            <a:ext cx="5660571" cy="2937008"/>
          </a:xfrm>
          <a:custGeom>
            <a:avLst/>
            <a:gdLst/>
            <a:ahLst/>
            <a:cxnLst/>
            <a:rect l="l" t="t" r="r" b="b"/>
            <a:pathLst>
              <a:path w="5660571" h="2937008">
                <a:moveTo>
                  <a:pt x="102443" y="0"/>
                </a:moveTo>
                <a:lnTo>
                  <a:pt x="5558129" y="0"/>
                </a:lnTo>
                <a:cubicBezTo>
                  <a:pt x="5614706" y="0"/>
                  <a:pt x="5660571" y="45865"/>
                  <a:pt x="5660571" y="102443"/>
                </a:cubicBezTo>
                <a:lnTo>
                  <a:pt x="5660571" y="2834566"/>
                </a:lnTo>
                <a:cubicBezTo>
                  <a:pt x="5660571" y="2891143"/>
                  <a:pt x="5614706" y="2937008"/>
                  <a:pt x="5558129" y="2937008"/>
                </a:cubicBezTo>
                <a:lnTo>
                  <a:pt x="102443" y="2937008"/>
                </a:lnTo>
                <a:cubicBezTo>
                  <a:pt x="45865" y="2937008"/>
                  <a:pt x="0" y="2891143"/>
                  <a:pt x="0" y="2834566"/>
                </a:cubicBezTo>
                <a:lnTo>
                  <a:pt x="0" y="102443"/>
                </a:lnTo>
                <a:cubicBezTo>
                  <a:pt x="0" y="45903"/>
                  <a:pt x="45903" y="0"/>
                  <a:pt x="102443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 w="12700">
            <a:solidFill>
              <a:srgbClr val="A0AEC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33" name="Text 31"/>
          <p:cNvSpPr/>
          <p:nvPr/>
        </p:nvSpPr>
        <p:spPr>
          <a:xfrm>
            <a:off x="6358671" y="1579496"/>
            <a:ext cx="5412975" cy="2646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3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Custom Features (14)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62940" y="1985042"/>
            <a:ext cx="2595496" cy="1033076"/>
          </a:xfrm>
          <a:custGeom>
            <a:avLst/>
            <a:gdLst/>
            <a:ahLst/>
            <a:cxnLst/>
            <a:rect l="l" t="t" r="r" b="b"/>
            <a:pathLst>
              <a:path w="2595496" h="1033076">
                <a:moveTo>
                  <a:pt x="68307" y="0"/>
                </a:moveTo>
                <a:lnTo>
                  <a:pt x="2527189" y="0"/>
                </a:lnTo>
                <a:cubicBezTo>
                  <a:pt x="2564914" y="0"/>
                  <a:pt x="2595496" y="30582"/>
                  <a:pt x="2595496" y="68307"/>
                </a:cubicBezTo>
                <a:lnTo>
                  <a:pt x="2595496" y="964769"/>
                </a:lnTo>
                <a:cubicBezTo>
                  <a:pt x="2595496" y="1002494"/>
                  <a:pt x="2564914" y="1033076"/>
                  <a:pt x="2527189" y="1033076"/>
                </a:cubicBezTo>
                <a:lnTo>
                  <a:pt x="68307" y="1033076"/>
                </a:lnTo>
                <a:cubicBezTo>
                  <a:pt x="30582" y="1033076"/>
                  <a:pt x="0" y="1002494"/>
                  <a:pt x="0" y="964769"/>
                </a:cubicBezTo>
                <a:lnTo>
                  <a:pt x="0" y="68307"/>
                </a:lnTo>
                <a:cubicBezTo>
                  <a:pt x="0" y="30607"/>
                  <a:pt x="30607" y="0"/>
                  <a:pt x="68307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 w="12700">
            <a:solidFill>
              <a:srgbClr val="A0AEC0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35" name="Text 33"/>
          <p:cNvSpPr/>
          <p:nvPr/>
        </p:nvSpPr>
        <p:spPr>
          <a:xfrm>
            <a:off x="6469663" y="2091765"/>
            <a:ext cx="2441815" cy="17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b="1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Sentiment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469663" y="2330824"/>
            <a:ext cx="2441815" cy="17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positive_count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469663" y="2535731"/>
            <a:ext cx="2441815" cy="17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negative_count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469663" y="2740639"/>
            <a:ext cx="2441815" cy="17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sentiment_score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9068494" y="1985042"/>
            <a:ext cx="2595496" cy="1033076"/>
          </a:xfrm>
          <a:custGeom>
            <a:avLst/>
            <a:gdLst/>
            <a:ahLst/>
            <a:cxnLst/>
            <a:rect l="l" t="t" r="r" b="b"/>
            <a:pathLst>
              <a:path w="2595496" h="1033076">
                <a:moveTo>
                  <a:pt x="68307" y="0"/>
                </a:moveTo>
                <a:lnTo>
                  <a:pt x="2527189" y="0"/>
                </a:lnTo>
                <a:cubicBezTo>
                  <a:pt x="2564914" y="0"/>
                  <a:pt x="2595496" y="30582"/>
                  <a:pt x="2595496" y="68307"/>
                </a:cubicBezTo>
                <a:lnTo>
                  <a:pt x="2595496" y="964769"/>
                </a:lnTo>
                <a:cubicBezTo>
                  <a:pt x="2595496" y="1002494"/>
                  <a:pt x="2564914" y="1033076"/>
                  <a:pt x="2527189" y="1033076"/>
                </a:cubicBezTo>
                <a:lnTo>
                  <a:pt x="68307" y="1033076"/>
                </a:lnTo>
                <a:cubicBezTo>
                  <a:pt x="30582" y="1033076"/>
                  <a:pt x="0" y="1002494"/>
                  <a:pt x="0" y="964769"/>
                </a:cubicBezTo>
                <a:lnTo>
                  <a:pt x="0" y="68307"/>
                </a:lnTo>
                <a:cubicBezTo>
                  <a:pt x="0" y="30607"/>
                  <a:pt x="30607" y="0"/>
                  <a:pt x="68307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 w="12700">
            <a:solidFill>
              <a:srgbClr val="A0AEC0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40" name="Text 38"/>
          <p:cNvSpPr/>
          <p:nvPr/>
        </p:nvSpPr>
        <p:spPr>
          <a:xfrm>
            <a:off x="9175216" y="2091765"/>
            <a:ext cx="2441815" cy="17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b="1" dirty="0">
                <a:solidFill>
                  <a:srgbClr val="4299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Financial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9175216" y="2330824"/>
            <a:ext cx="2441815" cy="17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ticker_count ($AAPL)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9175216" y="2535731"/>
            <a:ext cx="2441815" cy="17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percentage_count (%)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9175216" y="2740639"/>
            <a:ext cx="2441815" cy="17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dollar_count ($)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362940" y="3129109"/>
            <a:ext cx="2595496" cy="1033076"/>
          </a:xfrm>
          <a:custGeom>
            <a:avLst/>
            <a:gdLst/>
            <a:ahLst/>
            <a:cxnLst/>
            <a:rect l="l" t="t" r="r" b="b"/>
            <a:pathLst>
              <a:path w="2595496" h="1033076">
                <a:moveTo>
                  <a:pt x="68307" y="0"/>
                </a:moveTo>
                <a:lnTo>
                  <a:pt x="2527189" y="0"/>
                </a:lnTo>
                <a:cubicBezTo>
                  <a:pt x="2564914" y="0"/>
                  <a:pt x="2595496" y="30582"/>
                  <a:pt x="2595496" y="68307"/>
                </a:cubicBezTo>
                <a:lnTo>
                  <a:pt x="2595496" y="964769"/>
                </a:lnTo>
                <a:cubicBezTo>
                  <a:pt x="2595496" y="1002494"/>
                  <a:pt x="2564914" y="1033076"/>
                  <a:pt x="2527189" y="1033076"/>
                </a:cubicBezTo>
                <a:lnTo>
                  <a:pt x="68307" y="1033076"/>
                </a:lnTo>
                <a:cubicBezTo>
                  <a:pt x="30582" y="1033076"/>
                  <a:pt x="0" y="1002494"/>
                  <a:pt x="0" y="964769"/>
                </a:cubicBezTo>
                <a:lnTo>
                  <a:pt x="0" y="68307"/>
                </a:lnTo>
                <a:cubicBezTo>
                  <a:pt x="0" y="30607"/>
                  <a:pt x="30607" y="0"/>
                  <a:pt x="68307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 w="12700">
            <a:solidFill>
              <a:srgbClr val="A0AEC0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45" name="Text 43"/>
          <p:cNvSpPr/>
          <p:nvPr/>
        </p:nvSpPr>
        <p:spPr>
          <a:xfrm>
            <a:off x="6469663" y="3235832"/>
            <a:ext cx="2441815" cy="17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b="1" dirty="0">
                <a:solidFill>
                  <a:srgbClr val="48BB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Text Stats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469663" y="3474891"/>
            <a:ext cx="2441815" cy="17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word_count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469663" y="3679798"/>
            <a:ext cx="2441815" cy="17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char_count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469663" y="3884706"/>
            <a:ext cx="2441815" cy="17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avg_word_length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9068494" y="3129109"/>
            <a:ext cx="2595496" cy="1033076"/>
          </a:xfrm>
          <a:custGeom>
            <a:avLst/>
            <a:gdLst/>
            <a:ahLst/>
            <a:cxnLst/>
            <a:rect l="l" t="t" r="r" b="b"/>
            <a:pathLst>
              <a:path w="2595496" h="1033076">
                <a:moveTo>
                  <a:pt x="68307" y="0"/>
                </a:moveTo>
                <a:lnTo>
                  <a:pt x="2527189" y="0"/>
                </a:lnTo>
                <a:cubicBezTo>
                  <a:pt x="2564914" y="0"/>
                  <a:pt x="2595496" y="30582"/>
                  <a:pt x="2595496" y="68307"/>
                </a:cubicBezTo>
                <a:lnTo>
                  <a:pt x="2595496" y="964769"/>
                </a:lnTo>
                <a:cubicBezTo>
                  <a:pt x="2595496" y="1002494"/>
                  <a:pt x="2564914" y="1033076"/>
                  <a:pt x="2527189" y="1033076"/>
                </a:cubicBezTo>
                <a:lnTo>
                  <a:pt x="68307" y="1033076"/>
                </a:lnTo>
                <a:cubicBezTo>
                  <a:pt x="30582" y="1033076"/>
                  <a:pt x="0" y="1002494"/>
                  <a:pt x="0" y="964769"/>
                </a:cubicBezTo>
                <a:lnTo>
                  <a:pt x="0" y="68307"/>
                </a:lnTo>
                <a:cubicBezTo>
                  <a:pt x="0" y="30607"/>
                  <a:pt x="30607" y="0"/>
                  <a:pt x="68307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 w="12700">
            <a:solidFill>
              <a:srgbClr val="A0AEC0">
                <a:alpha val="10196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50" name="Text 48"/>
          <p:cNvSpPr/>
          <p:nvPr/>
        </p:nvSpPr>
        <p:spPr>
          <a:xfrm>
            <a:off x="9175216" y="3235832"/>
            <a:ext cx="2441815" cy="17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b="1" dirty="0">
                <a:solidFill>
                  <a:srgbClr val="E53E3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Punctuation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9175216" y="3474891"/>
            <a:ext cx="2441815" cy="17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exclamation_count (!)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9175216" y="3679798"/>
            <a:ext cx="2441815" cy="17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question_count (?)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9175216" y="3884706"/>
            <a:ext cx="2441815" cy="17075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other symbols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183646" y="4486622"/>
            <a:ext cx="5660571" cy="2817479"/>
          </a:xfrm>
          <a:custGeom>
            <a:avLst/>
            <a:gdLst/>
            <a:ahLst/>
            <a:cxnLst/>
            <a:rect l="l" t="t" r="r" b="b"/>
            <a:pathLst>
              <a:path w="5660571" h="2817479">
                <a:moveTo>
                  <a:pt x="102444" y="0"/>
                </a:moveTo>
                <a:lnTo>
                  <a:pt x="5558128" y="0"/>
                </a:lnTo>
                <a:cubicBezTo>
                  <a:pt x="5614706" y="0"/>
                  <a:pt x="5660571" y="45866"/>
                  <a:pt x="5660571" y="102444"/>
                </a:cubicBezTo>
                <a:lnTo>
                  <a:pt x="5660571" y="2715035"/>
                </a:lnTo>
                <a:cubicBezTo>
                  <a:pt x="5660571" y="2771613"/>
                  <a:pt x="5614706" y="2817479"/>
                  <a:pt x="5558128" y="2817479"/>
                </a:cubicBezTo>
                <a:lnTo>
                  <a:pt x="102444" y="2817479"/>
                </a:lnTo>
                <a:cubicBezTo>
                  <a:pt x="45866" y="2817479"/>
                  <a:pt x="0" y="2771613"/>
                  <a:pt x="0" y="2715035"/>
                </a:cubicBezTo>
                <a:lnTo>
                  <a:pt x="0" y="102444"/>
                </a:lnTo>
                <a:cubicBezTo>
                  <a:pt x="0" y="45903"/>
                  <a:pt x="45903" y="0"/>
                  <a:pt x="102444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 w="12700">
            <a:solidFill>
              <a:srgbClr val="A0AEC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55" name="Text 53"/>
          <p:cNvSpPr/>
          <p:nvPr/>
        </p:nvSpPr>
        <p:spPr>
          <a:xfrm>
            <a:off x="6358671" y="4886032"/>
            <a:ext cx="5395899" cy="2390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5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Örün Dönüşüm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358671" y="5227544"/>
            <a:ext cx="5310521" cy="1673412"/>
          </a:xfrm>
          <a:custGeom>
            <a:avLst/>
            <a:gdLst/>
            <a:ahLst/>
            <a:cxnLst/>
            <a:rect l="l" t="t" r="r" b="b"/>
            <a:pathLst>
              <a:path w="5310521" h="1673412">
                <a:moveTo>
                  <a:pt x="68309" y="0"/>
                </a:moveTo>
                <a:lnTo>
                  <a:pt x="5242212" y="0"/>
                </a:lnTo>
                <a:cubicBezTo>
                  <a:pt x="5279938" y="0"/>
                  <a:pt x="5310521" y="30583"/>
                  <a:pt x="5310521" y="68309"/>
                </a:cubicBezTo>
                <a:lnTo>
                  <a:pt x="5310521" y="1605103"/>
                </a:lnTo>
                <a:cubicBezTo>
                  <a:pt x="5310521" y="1642829"/>
                  <a:pt x="5279938" y="1673412"/>
                  <a:pt x="5242212" y="1673412"/>
                </a:cubicBezTo>
                <a:lnTo>
                  <a:pt x="68309" y="1673412"/>
                </a:lnTo>
                <a:cubicBezTo>
                  <a:pt x="30583" y="1673412"/>
                  <a:pt x="0" y="1642829"/>
                  <a:pt x="0" y="1605103"/>
                </a:cubicBezTo>
                <a:lnTo>
                  <a:pt x="0" y="68309"/>
                </a:lnTo>
                <a:cubicBezTo>
                  <a:pt x="0" y="30608"/>
                  <a:pt x="30608" y="0"/>
                  <a:pt x="68309" y="0"/>
                </a:cubicBezTo>
                <a:close/>
              </a:path>
            </a:pathLst>
          </a:custGeom>
          <a:solidFill>
            <a:srgbClr val="1A202C">
              <a:alpha val="8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7" name="Text 55"/>
          <p:cNvSpPr/>
          <p:nvPr/>
        </p:nvSpPr>
        <p:spPr>
          <a:xfrm>
            <a:off x="6495276" y="5364149"/>
            <a:ext cx="5105613" cy="204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Girdi Metni: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495276" y="5637359"/>
            <a:ext cx="5105613" cy="204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6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"Apple stock surged"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7088308" y="5951390"/>
            <a:ext cx="153681" cy="204908"/>
          </a:xfrm>
          <a:custGeom>
            <a:avLst/>
            <a:gdLst/>
            <a:ahLst/>
            <a:cxnLst/>
            <a:rect l="l" t="t" r="r" b="b"/>
            <a:pathLst>
              <a:path w="153681" h="204908">
                <a:moveTo>
                  <a:pt x="67796" y="201146"/>
                </a:moveTo>
                <a:cubicBezTo>
                  <a:pt x="72798" y="206148"/>
                  <a:pt x="80922" y="206148"/>
                  <a:pt x="85925" y="201146"/>
                </a:cubicBezTo>
                <a:lnTo>
                  <a:pt x="149959" y="137112"/>
                </a:lnTo>
                <a:cubicBezTo>
                  <a:pt x="154961" y="132109"/>
                  <a:pt x="154961" y="123985"/>
                  <a:pt x="149959" y="118982"/>
                </a:cubicBezTo>
                <a:cubicBezTo>
                  <a:pt x="144956" y="113980"/>
                  <a:pt x="136832" y="113980"/>
                  <a:pt x="131829" y="118982"/>
                </a:cubicBezTo>
                <a:lnTo>
                  <a:pt x="89647" y="161165"/>
                </a:lnTo>
                <a:lnTo>
                  <a:pt x="89647" y="12807"/>
                </a:lnTo>
                <a:cubicBezTo>
                  <a:pt x="89647" y="5723"/>
                  <a:pt x="83924" y="0"/>
                  <a:pt x="76840" y="0"/>
                </a:cubicBezTo>
                <a:cubicBezTo>
                  <a:pt x="69757" y="0"/>
                  <a:pt x="64034" y="5723"/>
                  <a:pt x="64034" y="12807"/>
                </a:cubicBezTo>
                <a:lnTo>
                  <a:pt x="64034" y="161165"/>
                </a:lnTo>
                <a:lnTo>
                  <a:pt x="21851" y="118982"/>
                </a:lnTo>
                <a:cubicBezTo>
                  <a:pt x="16849" y="113980"/>
                  <a:pt x="8725" y="113980"/>
                  <a:pt x="3722" y="118982"/>
                </a:cubicBezTo>
                <a:cubicBezTo>
                  <a:pt x="-1281" y="123985"/>
                  <a:pt x="-1281" y="132109"/>
                  <a:pt x="3722" y="137112"/>
                </a:cubicBezTo>
                <a:lnTo>
                  <a:pt x="67756" y="201146"/>
                </a:ln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 dirty="0"/>
          </a:p>
        </p:txBody>
      </p:sp>
      <p:sp>
        <p:nvSpPr>
          <p:cNvPr id="60" name="Text 58"/>
          <p:cNvSpPr/>
          <p:nvPr/>
        </p:nvSpPr>
        <p:spPr>
          <a:xfrm>
            <a:off x="6495276" y="6286233"/>
            <a:ext cx="5105613" cy="204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6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Feature Vektörü (1,014 boyut):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6495276" y="6559443"/>
            <a:ext cx="5105613" cy="204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6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[0.12, 0.85, 0.03, ..., 0.91]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2327" y="402908"/>
            <a:ext cx="64465" cy="386792"/>
          </a:xfrm>
          <a:custGeom>
            <a:avLst/>
            <a:gdLst/>
            <a:ahLst/>
            <a:cxnLst/>
            <a:rect l="l" t="t" r="r" b="b"/>
            <a:pathLst>
              <a:path w="64465" h="386792">
                <a:moveTo>
                  <a:pt x="0" y="0"/>
                </a:moveTo>
                <a:lnTo>
                  <a:pt x="64465" y="0"/>
                </a:lnTo>
                <a:lnTo>
                  <a:pt x="64465" y="386792"/>
                </a:lnTo>
                <a:lnTo>
                  <a:pt x="0" y="386792"/>
                </a:lnTo>
                <a:lnTo>
                  <a:pt x="0" y="0"/>
                </a:ln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Text 1"/>
          <p:cNvSpPr/>
          <p:nvPr/>
        </p:nvSpPr>
        <p:spPr>
          <a:xfrm>
            <a:off x="483490" y="322327"/>
            <a:ext cx="5817993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b="1" kern="0" spc="89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 TRAINING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83490" y="483490"/>
            <a:ext cx="5954982" cy="3867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46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 Eğitimi &amp; Regularization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22327" y="966980"/>
            <a:ext cx="11627929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9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 Model &amp; Overfitting Önleme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26356" y="1357800"/>
            <a:ext cx="5681005" cy="5793819"/>
          </a:xfrm>
          <a:custGeom>
            <a:avLst/>
            <a:gdLst/>
            <a:ahLst/>
            <a:cxnLst/>
            <a:rect l="l" t="t" r="r" b="b"/>
            <a:pathLst>
              <a:path w="5681005" h="5793819">
                <a:moveTo>
                  <a:pt x="96691" y="0"/>
                </a:moveTo>
                <a:lnTo>
                  <a:pt x="5584314" y="0"/>
                </a:lnTo>
                <a:cubicBezTo>
                  <a:pt x="5637715" y="0"/>
                  <a:pt x="5681005" y="43290"/>
                  <a:pt x="5681005" y="96691"/>
                </a:cubicBezTo>
                <a:lnTo>
                  <a:pt x="5681005" y="5697128"/>
                </a:lnTo>
                <a:cubicBezTo>
                  <a:pt x="5681005" y="5750529"/>
                  <a:pt x="5637715" y="5793819"/>
                  <a:pt x="5584314" y="5793819"/>
                </a:cubicBezTo>
                <a:lnTo>
                  <a:pt x="96691" y="5793819"/>
                </a:lnTo>
                <a:cubicBezTo>
                  <a:pt x="43290" y="5793819"/>
                  <a:pt x="0" y="5750529"/>
                  <a:pt x="0" y="5697128"/>
                </a:cubicBezTo>
                <a:lnTo>
                  <a:pt x="0" y="96691"/>
                </a:lnTo>
                <a:cubicBezTo>
                  <a:pt x="0" y="43326"/>
                  <a:pt x="43326" y="0"/>
                  <a:pt x="96691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 w="12700">
            <a:solidFill>
              <a:srgbClr val="A0AEC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7" name="Text 5"/>
          <p:cNvSpPr/>
          <p:nvPr/>
        </p:nvSpPr>
        <p:spPr>
          <a:xfrm>
            <a:off x="491548" y="1522993"/>
            <a:ext cx="5447318" cy="2498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23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Eğitilen Modeller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07664" y="1901726"/>
            <a:ext cx="5334504" cy="966980"/>
          </a:xfrm>
          <a:custGeom>
            <a:avLst/>
            <a:gdLst/>
            <a:ahLst/>
            <a:cxnLst/>
            <a:rect l="l" t="t" r="r" b="b"/>
            <a:pathLst>
              <a:path w="5334504" h="966980">
                <a:moveTo>
                  <a:pt x="32233" y="0"/>
                </a:moveTo>
                <a:lnTo>
                  <a:pt x="5270035" y="0"/>
                </a:lnTo>
                <a:cubicBezTo>
                  <a:pt x="5305640" y="0"/>
                  <a:pt x="5334504" y="28864"/>
                  <a:pt x="5334504" y="64469"/>
                </a:cubicBezTo>
                <a:lnTo>
                  <a:pt x="5334504" y="902511"/>
                </a:lnTo>
                <a:cubicBezTo>
                  <a:pt x="5334504" y="938116"/>
                  <a:pt x="5305640" y="966980"/>
                  <a:pt x="5270035" y="966980"/>
                </a:cubicBezTo>
                <a:lnTo>
                  <a:pt x="32233" y="966980"/>
                </a:lnTo>
                <a:cubicBezTo>
                  <a:pt x="14431" y="966980"/>
                  <a:pt x="0" y="952548"/>
                  <a:pt x="0" y="934747"/>
                </a:cubicBezTo>
                <a:lnTo>
                  <a:pt x="0" y="32233"/>
                </a:lnTo>
                <a:cubicBezTo>
                  <a:pt x="0" y="14443"/>
                  <a:pt x="14443" y="0"/>
                  <a:pt x="32233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9" name="Shape 7"/>
          <p:cNvSpPr/>
          <p:nvPr/>
        </p:nvSpPr>
        <p:spPr>
          <a:xfrm>
            <a:off x="507664" y="1901726"/>
            <a:ext cx="32233" cy="966980"/>
          </a:xfrm>
          <a:custGeom>
            <a:avLst/>
            <a:gdLst/>
            <a:ahLst/>
            <a:cxnLst/>
            <a:rect l="l" t="t" r="r" b="b"/>
            <a:pathLst>
              <a:path w="32233" h="966980">
                <a:moveTo>
                  <a:pt x="32233" y="0"/>
                </a:moveTo>
                <a:lnTo>
                  <a:pt x="32233" y="0"/>
                </a:lnTo>
                <a:lnTo>
                  <a:pt x="32233" y="966980"/>
                </a:lnTo>
                <a:lnTo>
                  <a:pt x="32233" y="966980"/>
                </a:lnTo>
                <a:cubicBezTo>
                  <a:pt x="14431" y="966980"/>
                  <a:pt x="0" y="952548"/>
                  <a:pt x="0" y="934747"/>
                </a:cubicBezTo>
                <a:lnTo>
                  <a:pt x="0" y="32233"/>
                </a:lnTo>
                <a:cubicBezTo>
                  <a:pt x="0" y="14443"/>
                  <a:pt x="14443" y="0"/>
                  <a:pt x="32233" y="0"/>
                </a:cubicBez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0" name="Text 8"/>
          <p:cNvSpPr/>
          <p:nvPr/>
        </p:nvSpPr>
        <p:spPr>
          <a:xfrm>
            <a:off x="652711" y="2030657"/>
            <a:ext cx="1603574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9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Logistic Regression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282755" y="2062890"/>
            <a:ext cx="491548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Baseline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52711" y="2320751"/>
            <a:ext cx="5124991" cy="419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1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Lineer sınıflandırıcı, L2 regularization (C=1.0). Basit ama etkili, TF-IDF sparse vektörlerinde iyi çalışır.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07664" y="2965404"/>
            <a:ext cx="5334504" cy="966980"/>
          </a:xfrm>
          <a:custGeom>
            <a:avLst/>
            <a:gdLst/>
            <a:ahLst/>
            <a:cxnLst/>
            <a:rect l="l" t="t" r="r" b="b"/>
            <a:pathLst>
              <a:path w="5334504" h="966980">
                <a:moveTo>
                  <a:pt x="32233" y="0"/>
                </a:moveTo>
                <a:lnTo>
                  <a:pt x="5270035" y="0"/>
                </a:lnTo>
                <a:cubicBezTo>
                  <a:pt x="5305640" y="0"/>
                  <a:pt x="5334504" y="28864"/>
                  <a:pt x="5334504" y="64469"/>
                </a:cubicBezTo>
                <a:lnTo>
                  <a:pt x="5334504" y="902511"/>
                </a:lnTo>
                <a:cubicBezTo>
                  <a:pt x="5334504" y="938116"/>
                  <a:pt x="5305640" y="966980"/>
                  <a:pt x="5270035" y="966980"/>
                </a:cubicBezTo>
                <a:lnTo>
                  <a:pt x="32233" y="966980"/>
                </a:lnTo>
                <a:cubicBezTo>
                  <a:pt x="14431" y="966980"/>
                  <a:pt x="0" y="952548"/>
                  <a:pt x="0" y="934747"/>
                </a:cubicBezTo>
                <a:lnTo>
                  <a:pt x="0" y="32233"/>
                </a:lnTo>
                <a:cubicBezTo>
                  <a:pt x="0" y="14443"/>
                  <a:pt x="14443" y="0"/>
                  <a:pt x="32233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4" name="Shape 12"/>
          <p:cNvSpPr/>
          <p:nvPr/>
        </p:nvSpPr>
        <p:spPr>
          <a:xfrm>
            <a:off x="507664" y="2965404"/>
            <a:ext cx="32233" cy="966980"/>
          </a:xfrm>
          <a:custGeom>
            <a:avLst/>
            <a:gdLst/>
            <a:ahLst/>
            <a:cxnLst/>
            <a:rect l="l" t="t" r="r" b="b"/>
            <a:pathLst>
              <a:path w="32233" h="966980">
                <a:moveTo>
                  <a:pt x="32233" y="0"/>
                </a:moveTo>
                <a:lnTo>
                  <a:pt x="32233" y="0"/>
                </a:lnTo>
                <a:lnTo>
                  <a:pt x="32233" y="966980"/>
                </a:lnTo>
                <a:lnTo>
                  <a:pt x="32233" y="966980"/>
                </a:lnTo>
                <a:cubicBezTo>
                  <a:pt x="14431" y="966980"/>
                  <a:pt x="0" y="952548"/>
                  <a:pt x="0" y="934747"/>
                </a:cubicBezTo>
                <a:lnTo>
                  <a:pt x="0" y="32233"/>
                </a:lnTo>
                <a:cubicBezTo>
                  <a:pt x="0" y="14443"/>
                  <a:pt x="14443" y="0"/>
                  <a:pt x="32233" y="0"/>
                </a:cubicBezTo>
                <a:close/>
              </a:path>
            </a:pathLst>
          </a:custGeom>
          <a:solidFill>
            <a:srgbClr val="48BB7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5" name="Text 13"/>
          <p:cNvSpPr/>
          <p:nvPr/>
        </p:nvSpPr>
        <p:spPr>
          <a:xfrm>
            <a:off x="652711" y="3094334"/>
            <a:ext cx="975038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9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Linear SVM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342814" y="3126567"/>
            <a:ext cx="427083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b="1" dirty="0">
                <a:solidFill>
                  <a:srgbClr val="48BB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[BEST]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52711" y="3384428"/>
            <a:ext cx="5124991" cy="419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1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Margin maksimizasyonu ile optimal hiperdüzlem. C=1.0, one-vs-rest strateji. Finansal sentiment = lineer ayrılabilir.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07664" y="4029081"/>
            <a:ext cx="5334504" cy="966980"/>
          </a:xfrm>
          <a:custGeom>
            <a:avLst/>
            <a:gdLst/>
            <a:ahLst/>
            <a:cxnLst/>
            <a:rect l="l" t="t" r="r" b="b"/>
            <a:pathLst>
              <a:path w="5334504" h="966980">
                <a:moveTo>
                  <a:pt x="32233" y="0"/>
                </a:moveTo>
                <a:lnTo>
                  <a:pt x="5270035" y="0"/>
                </a:lnTo>
                <a:cubicBezTo>
                  <a:pt x="5305640" y="0"/>
                  <a:pt x="5334504" y="28864"/>
                  <a:pt x="5334504" y="64469"/>
                </a:cubicBezTo>
                <a:lnTo>
                  <a:pt x="5334504" y="902511"/>
                </a:lnTo>
                <a:cubicBezTo>
                  <a:pt x="5334504" y="938116"/>
                  <a:pt x="5305640" y="966980"/>
                  <a:pt x="5270035" y="966980"/>
                </a:cubicBezTo>
                <a:lnTo>
                  <a:pt x="32233" y="966980"/>
                </a:lnTo>
                <a:cubicBezTo>
                  <a:pt x="14431" y="966980"/>
                  <a:pt x="0" y="952548"/>
                  <a:pt x="0" y="934747"/>
                </a:cubicBezTo>
                <a:lnTo>
                  <a:pt x="0" y="32233"/>
                </a:lnTo>
                <a:cubicBezTo>
                  <a:pt x="0" y="14443"/>
                  <a:pt x="14443" y="0"/>
                  <a:pt x="32233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9" name="Shape 17"/>
          <p:cNvSpPr/>
          <p:nvPr/>
        </p:nvSpPr>
        <p:spPr>
          <a:xfrm>
            <a:off x="507664" y="4029081"/>
            <a:ext cx="32233" cy="966980"/>
          </a:xfrm>
          <a:custGeom>
            <a:avLst/>
            <a:gdLst/>
            <a:ahLst/>
            <a:cxnLst/>
            <a:rect l="l" t="t" r="r" b="b"/>
            <a:pathLst>
              <a:path w="32233" h="966980">
                <a:moveTo>
                  <a:pt x="32233" y="0"/>
                </a:moveTo>
                <a:lnTo>
                  <a:pt x="32233" y="0"/>
                </a:lnTo>
                <a:lnTo>
                  <a:pt x="32233" y="966980"/>
                </a:lnTo>
                <a:lnTo>
                  <a:pt x="32233" y="966980"/>
                </a:lnTo>
                <a:cubicBezTo>
                  <a:pt x="14431" y="966980"/>
                  <a:pt x="0" y="952548"/>
                  <a:pt x="0" y="934747"/>
                </a:cubicBezTo>
                <a:lnTo>
                  <a:pt x="0" y="32233"/>
                </a:lnTo>
                <a:cubicBezTo>
                  <a:pt x="0" y="14443"/>
                  <a:pt x="14443" y="0"/>
                  <a:pt x="32233" y="0"/>
                </a:cubicBezTo>
                <a:close/>
              </a:path>
            </a:pathLst>
          </a:custGeom>
          <a:solidFill>
            <a:srgbClr val="4299E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0" name="Text 18"/>
          <p:cNvSpPr/>
          <p:nvPr/>
        </p:nvSpPr>
        <p:spPr>
          <a:xfrm>
            <a:off x="652711" y="4158012"/>
            <a:ext cx="1257073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9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Random Forest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5211743" y="4190245"/>
            <a:ext cx="564071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dirty="0">
                <a:solidFill>
                  <a:srgbClr val="4299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Ensemble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52711" y="4448106"/>
            <a:ext cx="5124991" cy="419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1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100 karar ağacı ensemble, max_depth=10. Bootstrap sampling + random features. Non-linear ilişkileri yakalar.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07664" y="5092759"/>
            <a:ext cx="5334504" cy="966980"/>
          </a:xfrm>
          <a:custGeom>
            <a:avLst/>
            <a:gdLst/>
            <a:ahLst/>
            <a:cxnLst/>
            <a:rect l="l" t="t" r="r" b="b"/>
            <a:pathLst>
              <a:path w="5334504" h="966980">
                <a:moveTo>
                  <a:pt x="32233" y="0"/>
                </a:moveTo>
                <a:lnTo>
                  <a:pt x="5270035" y="0"/>
                </a:lnTo>
                <a:cubicBezTo>
                  <a:pt x="5305640" y="0"/>
                  <a:pt x="5334504" y="28864"/>
                  <a:pt x="5334504" y="64469"/>
                </a:cubicBezTo>
                <a:lnTo>
                  <a:pt x="5334504" y="902511"/>
                </a:lnTo>
                <a:cubicBezTo>
                  <a:pt x="5334504" y="938116"/>
                  <a:pt x="5305640" y="966980"/>
                  <a:pt x="5270035" y="966980"/>
                </a:cubicBezTo>
                <a:lnTo>
                  <a:pt x="32233" y="966980"/>
                </a:lnTo>
                <a:cubicBezTo>
                  <a:pt x="14431" y="966980"/>
                  <a:pt x="0" y="952548"/>
                  <a:pt x="0" y="934747"/>
                </a:cubicBezTo>
                <a:lnTo>
                  <a:pt x="0" y="32233"/>
                </a:lnTo>
                <a:cubicBezTo>
                  <a:pt x="0" y="14443"/>
                  <a:pt x="14443" y="0"/>
                  <a:pt x="32233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4" name="Shape 22"/>
          <p:cNvSpPr/>
          <p:nvPr/>
        </p:nvSpPr>
        <p:spPr>
          <a:xfrm>
            <a:off x="507664" y="5092759"/>
            <a:ext cx="32233" cy="966980"/>
          </a:xfrm>
          <a:custGeom>
            <a:avLst/>
            <a:gdLst/>
            <a:ahLst/>
            <a:cxnLst/>
            <a:rect l="l" t="t" r="r" b="b"/>
            <a:pathLst>
              <a:path w="32233" h="966980">
                <a:moveTo>
                  <a:pt x="32233" y="0"/>
                </a:moveTo>
                <a:lnTo>
                  <a:pt x="32233" y="0"/>
                </a:lnTo>
                <a:lnTo>
                  <a:pt x="32233" y="966980"/>
                </a:lnTo>
                <a:lnTo>
                  <a:pt x="32233" y="966980"/>
                </a:lnTo>
                <a:cubicBezTo>
                  <a:pt x="14431" y="966980"/>
                  <a:pt x="0" y="952548"/>
                  <a:pt x="0" y="934747"/>
                </a:cubicBezTo>
                <a:lnTo>
                  <a:pt x="0" y="32233"/>
                </a:lnTo>
                <a:cubicBezTo>
                  <a:pt x="0" y="14443"/>
                  <a:pt x="14443" y="0"/>
                  <a:pt x="32233" y="0"/>
                </a:cubicBezTo>
                <a:close/>
              </a:path>
            </a:pathLst>
          </a:custGeom>
          <a:solidFill>
            <a:srgbClr val="E53E3E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5" name="Text 23"/>
          <p:cNvSpPr/>
          <p:nvPr/>
        </p:nvSpPr>
        <p:spPr>
          <a:xfrm>
            <a:off x="652711" y="5221689"/>
            <a:ext cx="1732505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9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MLP (Deep Learning)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159113" y="5253922"/>
            <a:ext cx="612420" cy="1611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8" dirty="0">
                <a:solidFill>
                  <a:srgbClr val="E53E3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Neural Net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52711" y="5511783"/>
            <a:ext cx="5124991" cy="419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1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 katman: 256→128→64. %30 Dropout, Early Stopping (patience=10), Adam optimizer (lr=0.001).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180107" y="1357800"/>
            <a:ext cx="5681005" cy="2675310"/>
          </a:xfrm>
          <a:custGeom>
            <a:avLst/>
            <a:gdLst/>
            <a:ahLst/>
            <a:cxnLst/>
            <a:rect l="l" t="t" r="r" b="b"/>
            <a:pathLst>
              <a:path w="5681005" h="2675310">
                <a:moveTo>
                  <a:pt x="96686" y="0"/>
                </a:moveTo>
                <a:lnTo>
                  <a:pt x="5584319" y="0"/>
                </a:lnTo>
                <a:cubicBezTo>
                  <a:pt x="5637717" y="0"/>
                  <a:pt x="5681005" y="43288"/>
                  <a:pt x="5681005" y="96686"/>
                </a:cubicBezTo>
                <a:lnTo>
                  <a:pt x="5681005" y="2578624"/>
                </a:lnTo>
                <a:cubicBezTo>
                  <a:pt x="5681005" y="2632022"/>
                  <a:pt x="5637717" y="2675310"/>
                  <a:pt x="5584319" y="2675310"/>
                </a:cubicBezTo>
                <a:lnTo>
                  <a:pt x="96686" y="2675310"/>
                </a:lnTo>
                <a:cubicBezTo>
                  <a:pt x="43288" y="2675310"/>
                  <a:pt x="0" y="2632022"/>
                  <a:pt x="0" y="2578624"/>
                </a:cubicBezTo>
                <a:lnTo>
                  <a:pt x="0" y="96686"/>
                </a:lnTo>
                <a:cubicBezTo>
                  <a:pt x="0" y="43323"/>
                  <a:pt x="43323" y="0"/>
                  <a:pt x="96686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 w="12700">
            <a:solidFill>
              <a:srgbClr val="A0AEC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29" name="Text 27"/>
          <p:cNvSpPr/>
          <p:nvPr/>
        </p:nvSpPr>
        <p:spPr>
          <a:xfrm>
            <a:off x="6345299" y="1522993"/>
            <a:ext cx="5447318" cy="2498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23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Overfitting Önleme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345299" y="1901726"/>
            <a:ext cx="322327" cy="322327"/>
          </a:xfrm>
          <a:custGeom>
            <a:avLst/>
            <a:gdLst/>
            <a:ahLst/>
            <a:cxnLst/>
            <a:rect l="l" t="t" r="r" b="b"/>
            <a:pathLst>
              <a:path w="322327" h="322327">
                <a:moveTo>
                  <a:pt x="161163" y="0"/>
                </a:moveTo>
                <a:lnTo>
                  <a:pt x="161163" y="0"/>
                </a:lnTo>
                <a:cubicBezTo>
                  <a:pt x="250112" y="0"/>
                  <a:pt x="322327" y="72215"/>
                  <a:pt x="322327" y="161163"/>
                </a:cubicBezTo>
                <a:lnTo>
                  <a:pt x="322327" y="161163"/>
                </a:lnTo>
                <a:cubicBezTo>
                  <a:pt x="322327" y="250112"/>
                  <a:pt x="250112" y="322327"/>
                  <a:pt x="161163" y="322327"/>
                </a:cubicBezTo>
                <a:lnTo>
                  <a:pt x="161163" y="322327"/>
                </a:lnTo>
                <a:cubicBezTo>
                  <a:pt x="72215" y="322327"/>
                  <a:pt x="0" y="250112"/>
                  <a:pt x="0" y="161163"/>
                </a:cubicBezTo>
                <a:lnTo>
                  <a:pt x="0" y="161163"/>
                </a:lnTo>
                <a:cubicBezTo>
                  <a:pt x="0" y="72215"/>
                  <a:pt x="72215" y="0"/>
                  <a:pt x="161163" y="0"/>
                </a:cubicBezTo>
                <a:close/>
              </a:path>
            </a:pathLst>
          </a:custGeom>
          <a:solidFill>
            <a:srgbClr val="B79468">
              <a:alpha val="30196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1" name="Shape 29"/>
          <p:cNvSpPr/>
          <p:nvPr/>
        </p:nvSpPr>
        <p:spPr>
          <a:xfrm>
            <a:off x="6441997" y="1998424"/>
            <a:ext cx="128931" cy="128931"/>
          </a:xfrm>
          <a:custGeom>
            <a:avLst/>
            <a:gdLst/>
            <a:ahLst/>
            <a:cxnLst/>
            <a:rect l="l" t="t" r="r" b="b"/>
            <a:pathLst>
              <a:path w="128931" h="128931">
                <a:moveTo>
                  <a:pt x="64465" y="0"/>
                </a:moveTo>
                <a:cubicBezTo>
                  <a:pt x="65624" y="0"/>
                  <a:pt x="66782" y="252"/>
                  <a:pt x="67840" y="730"/>
                </a:cubicBezTo>
                <a:lnTo>
                  <a:pt x="115282" y="20850"/>
                </a:lnTo>
                <a:cubicBezTo>
                  <a:pt x="120822" y="23192"/>
                  <a:pt x="124952" y="28657"/>
                  <a:pt x="124927" y="35254"/>
                </a:cubicBezTo>
                <a:cubicBezTo>
                  <a:pt x="124801" y="60235"/>
                  <a:pt x="114527" y="105940"/>
                  <a:pt x="71138" y="126715"/>
                </a:cubicBezTo>
                <a:cubicBezTo>
                  <a:pt x="66933" y="128729"/>
                  <a:pt x="62048" y="128729"/>
                  <a:pt x="57842" y="126715"/>
                </a:cubicBezTo>
                <a:cubicBezTo>
                  <a:pt x="14429" y="105940"/>
                  <a:pt x="4180" y="60235"/>
                  <a:pt x="4054" y="35254"/>
                </a:cubicBezTo>
                <a:cubicBezTo>
                  <a:pt x="4029" y="28657"/>
                  <a:pt x="8159" y="23192"/>
                  <a:pt x="13699" y="20850"/>
                </a:cubicBezTo>
                <a:lnTo>
                  <a:pt x="61116" y="730"/>
                </a:lnTo>
                <a:cubicBezTo>
                  <a:pt x="62174" y="252"/>
                  <a:pt x="63307" y="0"/>
                  <a:pt x="64465" y="0"/>
                </a:cubicBezTo>
                <a:close/>
                <a:moveTo>
                  <a:pt x="64465" y="16821"/>
                </a:moveTo>
                <a:lnTo>
                  <a:pt x="64465" y="112034"/>
                </a:lnTo>
                <a:cubicBezTo>
                  <a:pt x="99216" y="95212"/>
                  <a:pt x="108559" y="57943"/>
                  <a:pt x="108785" y="35632"/>
                </a:cubicBezTo>
                <a:lnTo>
                  <a:pt x="64465" y="16847"/>
                </a:lnTo>
                <a:lnTo>
                  <a:pt x="64465" y="16847"/>
                </a:ln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2" name="Text 30"/>
          <p:cNvSpPr/>
          <p:nvPr/>
        </p:nvSpPr>
        <p:spPr>
          <a:xfrm>
            <a:off x="6764324" y="1901726"/>
            <a:ext cx="3964616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2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L2 Regularization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764324" y="2127355"/>
            <a:ext cx="3956558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Tüm lineer modellerde. Weight'leri küçük tutar, ezberlemeyi önler.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45299" y="2417449"/>
            <a:ext cx="322327" cy="322327"/>
          </a:xfrm>
          <a:custGeom>
            <a:avLst/>
            <a:gdLst/>
            <a:ahLst/>
            <a:cxnLst/>
            <a:rect l="l" t="t" r="r" b="b"/>
            <a:pathLst>
              <a:path w="322327" h="322327">
                <a:moveTo>
                  <a:pt x="161163" y="0"/>
                </a:moveTo>
                <a:lnTo>
                  <a:pt x="161163" y="0"/>
                </a:lnTo>
                <a:cubicBezTo>
                  <a:pt x="250112" y="0"/>
                  <a:pt x="322327" y="72215"/>
                  <a:pt x="322327" y="161163"/>
                </a:cubicBezTo>
                <a:lnTo>
                  <a:pt x="322327" y="161163"/>
                </a:lnTo>
                <a:cubicBezTo>
                  <a:pt x="322327" y="250112"/>
                  <a:pt x="250112" y="322327"/>
                  <a:pt x="161163" y="322327"/>
                </a:cubicBezTo>
                <a:lnTo>
                  <a:pt x="161163" y="322327"/>
                </a:lnTo>
                <a:cubicBezTo>
                  <a:pt x="72215" y="322327"/>
                  <a:pt x="0" y="250112"/>
                  <a:pt x="0" y="161163"/>
                </a:cubicBezTo>
                <a:lnTo>
                  <a:pt x="0" y="161163"/>
                </a:lnTo>
                <a:cubicBezTo>
                  <a:pt x="0" y="72215"/>
                  <a:pt x="72215" y="0"/>
                  <a:pt x="161163" y="0"/>
                </a:cubicBezTo>
                <a:close/>
              </a:path>
            </a:pathLst>
          </a:custGeom>
          <a:solidFill>
            <a:srgbClr val="4299E1">
              <a:alpha val="30196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5" name="Shape 33"/>
          <p:cNvSpPr/>
          <p:nvPr/>
        </p:nvSpPr>
        <p:spPr>
          <a:xfrm>
            <a:off x="6441997" y="2514147"/>
            <a:ext cx="128931" cy="128931"/>
          </a:xfrm>
          <a:custGeom>
            <a:avLst/>
            <a:gdLst/>
            <a:ahLst/>
            <a:cxnLst/>
            <a:rect l="l" t="t" r="r" b="b"/>
            <a:pathLst>
              <a:path w="128931" h="128931">
                <a:moveTo>
                  <a:pt x="64465" y="128931"/>
                </a:moveTo>
                <a:cubicBezTo>
                  <a:pt x="100045" y="128931"/>
                  <a:pt x="128931" y="100045"/>
                  <a:pt x="128931" y="64465"/>
                </a:cubicBezTo>
                <a:cubicBezTo>
                  <a:pt x="128931" y="28886"/>
                  <a:pt x="100045" y="0"/>
                  <a:pt x="64465" y="0"/>
                </a:cubicBezTo>
                <a:cubicBezTo>
                  <a:pt x="28886" y="0"/>
                  <a:pt x="0" y="28886"/>
                  <a:pt x="0" y="64465"/>
                </a:cubicBezTo>
                <a:cubicBezTo>
                  <a:pt x="0" y="100045"/>
                  <a:pt x="28886" y="128931"/>
                  <a:pt x="64465" y="128931"/>
                </a:cubicBezTo>
                <a:close/>
                <a:moveTo>
                  <a:pt x="48349" y="40291"/>
                </a:moveTo>
                <a:lnTo>
                  <a:pt x="80582" y="40291"/>
                </a:lnTo>
                <a:cubicBezTo>
                  <a:pt x="85039" y="40291"/>
                  <a:pt x="88640" y="43892"/>
                  <a:pt x="88640" y="48349"/>
                </a:cubicBezTo>
                <a:lnTo>
                  <a:pt x="88640" y="80582"/>
                </a:lnTo>
                <a:cubicBezTo>
                  <a:pt x="88640" y="85039"/>
                  <a:pt x="85039" y="88640"/>
                  <a:pt x="80582" y="88640"/>
                </a:cubicBezTo>
                <a:lnTo>
                  <a:pt x="48349" y="88640"/>
                </a:lnTo>
                <a:cubicBezTo>
                  <a:pt x="43892" y="88640"/>
                  <a:pt x="40291" y="85039"/>
                  <a:pt x="40291" y="80582"/>
                </a:cubicBezTo>
                <a:lnTo>
                  <a:pt x="40291" y="48349"/>
                </a:lnTo>
                <a:cubicBezTo>
                  <a:pt x="40291" y="43892"/>
                  <a:pt x="43892" y="40291"/>
                  <a:pt x="48349" y="40291"/>
                </a:cubicBezTo>
                <a:close/>
              </a:path>
            </a:pathLst>
          </a:custGeom>
          <a:solidFill>
            <a:srgbClr val="4299E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6" name="Text 34"/>
          <p:cNvSpPr/>
          <p:nvPr/>
        </p:nvSpPr>
        <p:spPr>
          <a:xfrm>
            <a:off x="6764324" y="2417449"/>
            <a:ext cx="3730929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2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Early Stopping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764324" y="2643077"/>
            <a:ext cx="3722871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MLP için. Validation loss artarsa training durdur (patience=10).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345299" y="2933171"/>
            <a:ext cx="322327" cy="322327"/>
          </a:xfrm>
          <a:custGeom>
            <a:avLst/>
            <a:gdLst/>
            <a:ahLst/>
            <a:cxnLst/>
            <a:rect l="l" t="t" r="r" b="b"/>
            <a:pathLst>
              <a:path w="322327" h="322327">
                <a:moveTo>
                  <a:pt x="161163" y="0"/>
                </a:moveTo>
                <a:lnTo>
                  <a:pt x="161163" y="0"/>
                </a:lnTo>
                <a:cubicBezTo>
                  <a:pt x="250112" y="0"/>
                  <a:pt x="322327" y="72215"/>
                  <a:pt x="322327" y="161163"/>
                </a:cubicBezTo>
                <a:lnTo>
                  <a:pt x="322327" y="161163"/>
                </a:lnTo>
                <a:cubicBezTo>
                  <a:pt x="322327" y="250112"/>
                  <a:pt x="250112" y="322327"/>
                  <a:pt x="161163" y="322327"/>
                </a:cubicBezTo>
                <a:lnTo>
                  <a:pt x="161163" y="322327"/>
                </a:lnTo>
                <a:cubicBezTo>
                  <a:pt x="72215" y="322327"/>
                  <a:pt x="0" y="250112"/>
                  <a:pt x="0" y="161163"/>
                </a:cubicBezTo>
                <a:lnTo>
                  <a:pt x="0" y="161163"/>
                </a:lnTo>
                <a:cubicBezTo>
                  <a:pt x="0" y="72215"/>
                  <a:pt x="72215" y="0"/>
                  <a:pt x="161163" y="0"/>
                </a:cubicBezTo>
                <a:close/>
              </a:path>
            </a:pathLst>
          </a:custGeom>
          <a:solidFill>
            <a:srgbClr val="48BB78">
              <a:alpha val="30196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9" name="Shape 37"/>
          <p:cNvSpPr/>
          <p:nvPr/>
        </p:nvSpPr>
        <p:spPr>
          <a:xfrm>
            <a:off x="6441997" y="3029869"/>
            <a:ext cx="128931" cy="128931"/>
          </a:xfrm>
          <a:custGeom>
            <a:avLst/>
            <a:gdLst/>
            <a:ahLst/>
            <a:cxnLst/>
            <a:rect l="l" t="t" r="r" b="b"/>
            <a:pathLst>
              <a:path w="128931" h="128931">
                <a:moveTo>
                  <a:pt x="101684" y="8663"/>
                </a:moveTo>
                <a:cubicBezTo>
                  <a:pt x="104706" y="7403"/>
                  <a:pt x="108156" y="8109"/>
                  <a:pt x="110472" y="10400"/>
                </a:cubicBezTo>
                <a:lnTo>
                  <a:pt x="126589" y="26516"/>
                </a:lnTo>
                <a:cubicBezTo>
                  <a:pt x="128100" y="28027"/>
                  <a:pt x="128956" y="30067"/>
                  <a:pt x="128956" y="32207"/>
                </a:cubicBezTo>
                <a:cubicBezTo>
                  <a:pt x="128956" y="34348"/>
                  <a:pt x="128100" y="36388"/>
                  <a:pt x="126589" y="37899"/>
                </a:cubicBezTo>
                <a:lnTo>
                  <a:pt x="110472" y="54015"/>
                </a:lnTo>
                <a:cubicBezTo>
                  <a:pt x="108156" y="56332"/>
                  <a:pt x="104706" y="57012"/>
                  <a:pt x="101684" y="55752"/>
                </a:cubicBezTo>
                <a:cubicBezTo>
                  <a:pt x="98662" y="54493"/>
                  <a:pt x="96698" y="51597"/>
                  <a:pt x="96698" y="48349"/>
                </a:cubicBezTo>
                <a:lnTo>
                  <a:pt x="96698" y="40291"/>
                </a:lnTo>
                <a:lnTo>
                  <a:pt x="88640" y="40291"/>
                </a:lnTo>
                <a:cubicBezTo>
                  <a:pt x="86096" y="40291"/>
                  <a:pt x="83704" y="41474"/>
                  <a:pt x="82193" y="43514"/>
                </a:cubicBezTo>
                <a:lnTo>
                  <a:pt x="74034" y="54393"/>
                </a:lnTo>
                <a:lnTo>
                  <a:pt x="63962" y="40971"/>
                </a:lnTo>
                <a:lnTo>
                  <a:pt x="69300" y="33844"/>
                </a:lnTo>
                <a:cubicBezTo>
                  <a:pt x="73858" y="27750"/>
                  <a:pt x="81035" y="24174"/>
                  <a:pt x="88640" y="24174"/>
                </a:cubicBezTo>
                <a:lnTo>
                  <a:pt x="96698" y="24174"/>
                </a:lnTo>
                <a:lnTo>
                  <a:pt x="96698" y="16116"/>
                </a:lnTo>
                <a:cubicBezTo>
                  <a:pt x="96698" y="12868"/>
                  <a:pt x="98662" y="9922"/>
                  <a:pt x="101684" y="8663"/>
                </a:cubicBezTo>
                <a:close/>
                <a:moveTo>
                  <a:pt x="38780" y="74538"/>
                </a:moveTo>
                <a:lnTo>
                  <a:pt x="48853" y="87960"/>
                </a:lnTo>
                <a:lnTo>
                  <a:pt x="43514" y="95086"/>
                </a:lnTo>
                <a:cubicBezTo>
                  <a:pt x="38956" y="101180"/>
                  <a:pt x="31779" y="104756"/>
                  <a:pt x="24174" y="104756"/>
                </a:cubicBezTo>
                <a:lnTo>
                  <a:pt x="8058" y="104756"/>
                </a:lnTo>
                <a:cubicBezTo>
                  <a:pt x="3601" y="104756"/>
                  <a:pt x="0" y="101155"/>
                  <a:pt x="0" y="96698"/>
                </a:cubicBezTo>
                <a:cubicBezTo>
                  <a:pt x="0" y="92241"/>
                  <a:pt x="3601" y="88640"/>
                  <a:pt x="8058" y="88640"/>
                </a:cubicBezTo>
                <a:lnTo>
                  <a:pt x="24174" y="88640"/>
                </a:lnTo>
                <a:cubicBezTo>
                  <a:pt x="26718" y="88640"/>
                  <a:pt x="29110" y="87456"/>
                  <a:pt x="30621" y="85417"/>
                </a:cubicBezTo>
                <a:lnTo>
                  <a:pt x="38780" y="74538"/>
                </a:lnTo>
                <a:close/>
                <a:moveTo>
                  <a:pt x="110447" y="118505"/>
                </a:moveTo>
                <a:cubicBezTo>
                  <a:pt x="108130" y="120822"/>
                  <a:pt x="104681" y="121502"/>
                  <a:pt x="101659" y="120243"/>
                </a:cubicBezTo>
                <a:cubicBezTo>
                  <a:pt x="98637" y="118984"/>
                  <a:pt x="96698" y="116063"/>
                  <a:pt x="96698" y="112814"/>
                </a:cubicBezTo>
                <a:lnTo>
                  <a:pt x="96698" y="104756"/>
                </a:lnTo>
                <a:lnTo>
                  <a:pt x="88640" y="104756"/>
                </a:lnTo>
                <a:cubicBezTo>
                  <a:pt x="81035" y="104756"/>
                  <a:pt x="73858" y="101180"/>
                  <a:pt x="69300" y="95086"/>
                </a:cubicBezTo>
                <a:lnTo>
                  <a:pt x="30621" y="43514"/>
                </a:lnTo>
                <a:cubicBezTo>
                  <a:pt x="29110" y="41474"/>
                  <a:pt x="26718" y="40291"/>
                  <a:pt x="24174" y="40291"/>
                </a:cubicBezTo>
                <a:lnTo>
                  <a:pt x="8058" y="40291"/>
                </a:lnTo>
                <a:cubicBezTo>
                  <a:pt x="3601" y="40291"/>
                  <a:pt x="0" y="36690"/>
                  <a:pt x="0" y="32233"/>
                </a:cubicBezTo>
                <a:cubicBezTo>
                  <a:pt x="0" y="27775"/>
                  <a:pt x="3601" y="24174"/>
                  <a:pt x="8058" y="24174"/>
                </a:cubicBezTo>
                <a:lnTo>
                  <a:pt x="24174" y="24174"/>
                </a:lnTo>
                <a:cubicBezTo>
                  <a:pt x="31779" y="24174"/>
                  <a:pt x="38956" y="27750"/>
                  <a:pt x="43514" y="33844"/>
                </a:cubicBezTo>
                <a:lnTo>
                  <a:pt x="82193" y="85417"/>
                </a:lnTo>
                <a:cubicBezTo>
                  <a:pt x="83704" y="87456"/>
                  <a:pt x="86096" y="88640"/>
                  <a:pt x="88640" y="88640"/>
                </a:cubicBezTo>
                <a:lnTo>
                  <a:pt x="96698" y="88640"/>
                </a:lnTo>
                <a:lnTo>
                  <a:pt x="96698" y="80582"/>
                </a:lnTo>
                <a:cubicBezTo>
                  <a:pt x="96698" y="77333"/>
                  <a:pt x="98662" y="74387"/>
                  <a:pt x="101684" y="73128"/>
                </a:cubicBezTo>
                <a:cubicBezTo>
                  <a:pt x="104706" y="71869"/>
                  <a:pt x="108156" y="72574"/>
                  <a:pt x="110472" y="74865"/>
                </a:cubicBezTo>
                <a:lnTo>
                  <a:pt x="126589" y="90982"/>
                </a:lnTo>
                <a:cubicBezTo>
                  <a:pt x="128100" y="92493"/>
                  <a:pt x="128956" y="94532"/>
                  <a:pt x="128956" y="96673"/>
                </a:cubicBezTo>
                <a:cubicBezTo>
                  <a:pt x="128956" y="98813"/>
                  <a:pt x="128100" y="100853"/>
                  <a:pt x="126589" y="102364"/>
                </a:cubicBezTo>
                <a:lnTo>
                  <a:pt x="110472" y="118480"/>
                </a:lnTo>
                <a:close/>
              </a:path>
            </a:pathLst>
          </a:custGeom>
          <a:solidFill>
            <a:srgbClr val="48BB7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0" name="Text 38"/>
          <p:cNvSpPr/>
          <p:nvPr/>
        </p:nvSpPr>
        <p:spPr>
          <a:xfrm>
            <a:off x="6764324" y="2933171"/>
            <a:ext cx="3505301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2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Dropout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764324" y="3158800"/>
            <a:ext cx="3497243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MLP'de %30. Nöronları rastgele kapatır, bağımsızlık sağlar.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345299" y="3448894"/>
            <a:ext cx="322327" cy="322327"/>
          </a:xfrm>
          <a:custGeom>
            <a:avLst/>
            <a:gdLst/>
            <a:ahLst/>
            <a:cxnLst/>
            <a:rect l="l" t="t" r="r" b="b"/>
            <a:pathLst>
              <a:path w="322327" h="322327">
                <a:moveTo>
                  <a:pt x="161163" y="0"/>
                </a:moveTo>
                <a:lnTo>
                  <a:pt x="161163" y="0"/>
                </a:lnTo>
                <a:cubicBezTo>
                  <a:pt x="250112" y="0"/>
                  <a:pt x="322327" y="72215"/>
                  <a:pt x="322327" y="161163"/>
                </a:cubicBezTo>
                <a:lnTo>
                  <a:pt x="322327" y="161163"/>
                </a:lnTo>
                <a:cubicBezTo>
                  <a:pt x="322327" y="250112"/>
                  <a:pt x="250112" y="322327"/>
                  <a:pt x="161163" y="322327"/>
                </a:cubicBezTo>
                <a:lnTo>
                  <a:pt x="161163" y="322327"/>
                </a:lnTo>
                <a:cubicBezTo>
                  <a:pt x="72215" y="322327"/>
                  <a:pt x="0" y="250112"/>
                  <a:pt x="0" y="161163"/>
                </a:cubicBezTo>
                <a:lnTo>
                  <a:pt x="0" y="161163"/>
                </a:lnTo>
                <a:cubicBezTo>
                  <a:pt x="0" y="72215"/>
                  <a:pt x="72215" y="0"/>
                  <a:pt x="161163" y="0"/>
                </a:cubicBezTo>
                <a:close/>
              </a:path>
            </a:pathLst>
          </a:custGeom>
          <a:solidFill>
            <a:srgbClr val="E53E3E">
              <a:alpha val="30196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3" name="Shape 41"/>
          <p:cNvSpPr/>
          <p:nvPr/>
        </p:nvSpPr>
        <p:spPr>
          <a:xfrm>
            <a:off x="6441997" y="3545592"/>
            <a:ext cx="128931" cy="128931"/>
          </a:xfrm>
          <a:custGeom>
            <a:avLst/>
            <a:gdLst/>
            <a:ahLst/>
            <a:cxnLst/>
            <a:rect l="l" t="t" r="r" b="b"/>
            <a:pathLst>
              <a:path w="128931" h="128931">
                <a:moveTo>
                  <a:pt x="120898" y="48349"/>
                </a:moveTo>
                <a:lnTo>
                  <a:pt x="122887" y="48349"/>
                </a:lnTo>
                <a:cubicBezTo>
                  <a:pt x="126236" y="48349"/>
                  <a:pt x="128931" y="45655"/>
                  <a:pt x="128931" y="42305"/>
                </a:cubicBezTo>
                <a:lnTo>
                  <a:pt x="128931" y="6044"/>
                </a:lnTo>
                <a:cubicBezTo>
                  <a:pt x="128931" y="3601"/>
                  <a:pt x="127470" y="1385"/>
                  <a:pt x="125204" y="453"/>
                </a:cubicBezTo>
                <a:cubicBezTo>
                  <a:pt x="122937" y="-478"/>
                  <a:pt x="120344" y="50"/>
                  <a:pt x="118606" y="1763"/>
                </a:cubicBezTo>
                <a:lnTo>
                  <a:pt x="105587" y="14807"/>
                </a:lnTo>
                <a:cubicBezTo>
                  <a:pt x="94432" y="5565"/>
                  <a:pt x="80078" y="0"/>
                  <a:pt x="64465" y="0"/>
                </a:cubicBezTo>
                <a:cubicBezTo>
                  <a:pt x="31981" y="0"/>
                  <a:pt x="5112" y="24023"/>
                  <a:pt x="655" y="55274"/>
                </a:cubicBezTo>
                <a:cubicBezTo>
                  <a:pt x="25" y="59681"/>
                  <a:pt x="3072" y="63760"/>
                  <a:pt x="7479" y="64390"/>
                </a:cubicBezTo>
                <a:cubicBezTo>
                  <a:pt x="11886" y="65019"/>
                  <a:pt x="15965" y="61947"/>
                  <a:pt x="16595" y="57565"/>
                </a:cubicBezTo>
                <a:cubicBezTo>
                  <a:pt x="19944" y="34121"/>
                  <a:pt x="40115" y="16116"/>
                  <a:pt x="64465" y="16116"/>
                </a:cubicBezTo>
                <a:cubicBezTo>
                  <a:pt x="75646" y="16116"/>
                  <a:pt x="85920" y="19894"/>
                  <a:pt x="94104" y="26265"/>
                </a:cubicBezTo>
                <a:lnTo>
                  <a:pt x="82344" y="38024"/>
                </a:lnTo>
                <a:cubicBezTo>
                  <a:pt x="80607" y="39762"/>
                  <a:pt x="80103" y="42356"/>
                  <a:pt x="81035" y="44622"/>
                </a:cubicBezTo>
                <a:cubicBezTo>
                  <a:pt x="81967" y="46888"/>
                  <a:pt x="84183" y="48349"/>
                  <a:pt x="86625" y="48349"/>
                </a:cubicBezTo>
                <a:lnTo>
                  <a:pt x="120898" y="48349"/>
                </a:lnTo>
                <a:close/>
                <a:moveTo>
                  <a:pt x="128301" y="73657"/>
                </a:moveTo>
                <a:cubicBezTo>
                  <a:pt x="128931" y="69250"/>
                  <a:pt x="125858" y="65170"/>
                  <a:pt x="121477" y="64541"/>
                </a:cubicBezTo>
                <a:cubicBezTo>
                  <a:pt x="117095" y="63911"/>
                  <a:pt x="112991" y="66983"/>
                  <a:pt x="112361" y="71365"/>
                </a:cubicBezTo>
                <a:cubicBezTo>
                  <a:pt x="109012" y="94784"/>
                  <a:pt x="88841" y="112789"/>
                  <a:pt x="64490" y="112789"/>
                </a:cubicBezTo>
                <a:cubicBezTo>
                  <a:pt x="53310" y="112789"/>
                  <a:pt x="43036" y="109012"/>
                  <a:pt x="34852" y="102641"/>
                </a:cubicBezTo>
                <a:lnTo>
                  <a:pt x="46586" y="90906"/>
                </a:lnTo>
                <a:cubicBezTo>
                  <a:pt x="48324" y="89169"/>
                  <a:pt x="48827" y="86575"/>
                  <a:pt x="47896" y="84309"/>
                </a:cubicBezTo>
                <a:cubicBezTo>
                  <a:pt x="46964" y="82042"/>
                  <a:pt x="44748" y="80582"/>
                  <a:pt x="42305" y="80582"/>
                </a:cubicBezTo>
                <a:lnTo>
                  <a:pt x="6044" y="80582"/>
                </a:lnTo>
                <a:cubicBezTo>
                  <a:pt x="2694" y="80582"/>
                  <a:pt x="0" y="83276"/>
                  <a:pt x="0" y="86625"/>
                </a:cubicBezTo>
                <a:lnTo>
                  <a:pt x="0" y="122887"/>
                </a:lnTo>
                <a:cubicBezTo>
                  <a:pt x="0" y="125330"/>
                  <a:pt x="1461" y="127546"/>
                  <a:pt x="3727" y="128477"/>
                </a:cubicBezTo>
                <a:cubicBezTo>
                  <a:pt x="5993" y="129409"/>
                  <a:pt x="8587" y="128880"/>
                  <a:pt x="10325" y="127168"/>
                </a:cubicBezTo>
                <a:lnTo>
                  <a:pt x="23369" y="114124"/>
                </a:lnTo>
                <a:cubicBezTo>
                  <a:pt x="34499" y="123365"/>
                  <a:pt x="48853" y="128931"/>
                  <a:pt x="64465" y="128931"/>
                </a:cubicBezTo>
                <a:cubicBezTo>
                  <a:pt x="96950" y="128931"/>
                  <a:pt x="123819" y="104907"/>
                  <a:pt x="128276" y="73657"/>
                </a:cubicBezTo>
                <a:close/>
              </a:path>
            </a:pathLst>
          </a:custGeom>
          <a:solidFill>
            <a:srgbClr val="E53E3E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4" name="Text 42"/>
          <p:cNvSpPr/>
          <p:nvPr/>
        </p:nvSpPr>
        <p:spPr>
          <a:xfrm>
            <a:off x="6764324" y="3448894"/>
            <a:ext cx="3456952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2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5-Fold Cross Validation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6764324" y="3674522"/>
            <a:ext cx="3448894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 seçimi için. Data'yı 5 parçaya böl, döngüsel test et.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180107" y="4170099"/>
            <a:ext cx="5681005" cy="1458527"/>
          </a:xfrm>
          <a:custGeom>
            <a:avLst/>
            <a:gdLst/>
            <a:ahLst/>
            <a:cxnLst/>
            <a:rect l="l" t="t" r="r" b="b"/>
            <a:pathLst>
              <a:path w="5681005" h="1458527">
                <a:moveTo>
                  <a:pt x="96700" y="0"/>
                </a:moveTo>
                <a:lnTo>
                  <a:pt x="5584304" y="0"/>
                </a:lnTo>
                <a:cubicBezTo>
                  <a:pt x="5637710" y="0"/>
                  <a:pt x="5681005" y="43294"/>
                  <a:pt x="5681005" y="96700"/>
                </a:cubicBezTo>
                <a:lnTo>
                  <a:pt x="5681005" y="1361827"/>
                </a:lnTo>
                <a:cubicBezTo>
                  <a:pt x="5681005" y="1415233"/>
                  <a:pt x="5637710" y="1458527"/>
                  <a:pt x="5584304" y="1458527"/>
                </a:cubicBezTo>
                <a:lnTo>
                  <a:pt x="96700" y="1458527"/>
                </a:lnTo>
                <a:cubicBezTo>
                  <a:pt x="43294" y="1458527"/>
                  <a:pt x="0" y="1415233"/>
                  <a:pt x="0" y="1361827"/>
                </a:cubicBezTo>
                <a:lnTo>
                  <a:pt x="0" y="96700"/>
                </a:lnTo>
                <a:cubicBezTo>
                  <a:pt x="0" y="43330"/>
                  <a:pt x="43330" y="0"/>
                  <a:pt x="96700" y="0"/>
                </a:cubicBezTo>
                <a:close/>
              </a:path>
            </a:pathLst>
          </a:custGeom>
          <a:solidFill>
            <a:srgbClr val="B79468">
              <a:alpha val="20000"/>
            </a:srgbClr>
          </a:solidFill>
          <a:ln w="12700">
            <a:solidFill>
              <a:srgbClr val="B794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47" name="Text 45"/>
          <p:cNvSpPr/>
          <p:nvPr/>
        </p:nvSpPr>
        <p:spPr>
          <a:xfrm>
            <a:off x="6345299" y="4335291"/>
            <a:ext cx="5431202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9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Anahtar Mesaj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361416" y="4705967"/>
            <a:ext cx="128931" cy="128931"/>
          </a:xfrm>
          <a:custGeom>
            <a:avLst/>
            <a:gdLst/>
            <a:ahLst/>
            <a:cxnLst/>
            <a:rect l="l" t="t" r="r" b="b"/>
            <a:pathLst>
              <a:path w="128931" h="128931">
                <a:moveTo>
                  <a:pt x="126564" y="70156"/>
                </a:moveTo>
                <a:cubicBezTo>
                  <a:pt x="129711" y="67009"/>
                  <a:pt x="129711" y="61897"/>
                  <a:pt x="126564" y="58749"/>
                </a:cubicBezTo>
                <a:lnTo>
                  <a:pt x="86273" y="18458"/>
                </a:lnTo>
                <a:cubicBezTo>
                  <a:pt x="83125" y="15311"/>
                  <a:pt x="78013" y="15311"/>
                  <a:pt x="74865" y="18458"/>
                </a:cubicBezTo>
                <a:cubicBezTo>
                  <a:pt x="71718" y="21606"/>
                  <a:pt x="71718" y="26718"/>
                  <a:pt x="74865" y="29866"/>
                </a:cubicBezTo>
                <a:lnTo>
                  <a:pt x="101407" y="56407"/>
                </a:lnTo>
                <a:lnTo>
                  <a:pt x="8058" y="56407"/>
                </a:lnTo>
                <a:cubicBezTo>
                  <a:pt x="3601" y="56407"/>
                  <a:pt x="0" y="60008"/>
                  <a:pt x="0" y="64465"/>
                </a:cubicBezTo>
                <a:cubicBezTo>
                  <a:pt x="0" y="68922"/>
                  <a:pt x="3601" y="72523"/>
                  <a:pt x="8058" y="72523"/>
                </a:cubicBezTo>
                <a:lnTo>
                  <a:pt x="101407" y="72523"/>
                </a:lnTo>
                <a:lnTo>
                  <a:pt x="74865" y="99065"/>
                </a:lnTo>
                <a:cubicBezTo>
                  <a:pt x="71718" y="102213"/>
                  <a:pt x="71718" y="107325"/>
                  <a:pt x="74865" y="110472"/>
                </a:cubicBezTo>
                <a:cubicBezTo>
                  <a:pt x="78013" y="113620"/>
                  <a:pt x="83125" y="113620"/>
                  <a:pt x="86273" y="110472"/>
                </a:cubicBezTo>
                <a:lnTo>
                  <a:pt x="126564" y="70182"/>
                </a:ln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9" name="Text 47"/>
          <p:cNvSpPr/>
          <p:nvPr/>
        </p:nvSpPr>
        <p:spPr>
          <a:xfrm>
            <a:off x="6570928" y="4657618"/>
            <a:ext cx="2772008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2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Finansal sentiment = </a:t>
            </a:r>
            <a:r>
              <a:rPr lang="en-US" sz="1142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Linearly separable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361416" y="4996061"/>
            <a:ext cx="128931" cy="128931"/>
          </a:xfrm>
          <a:custGeom>
            <a:avLst/>
            <a:gdLst/>
            <a:ahLst/>
            <a:cxnLst/>
            <a:rect l="l" t="t" r="r" b="b"/>
            <a:pathLst>
              <a:path w="128931" h="128931">
                <a:moveTo>
                  <a:pt x="126564" y="70156"/>
                </a:moveTo>
                <a:cubicBezTo>
                  <a:pt x="129711" y="67009"/>
                  <a:pt x="129711" y="61897"/>
                  <a:pt x="126564" y="58749"/>
                </a:cubicBezTo>
                <a:lnTo>
                  <a:pt x="86273" y="18458"/>
                </a:lnTo>
                <a:cubicBezTo>
                  <a:pt x="83125" y="15311"/>
                  <a:pt x="78013" y="15311"/>
                  <a:pt x="74865" y="18458"/>
                </a:cubicBezTo>
                <a:cubicBezTo>
                  <a:pt x="71718" y="21606"/>
                  <a:pt x="71718" y="26718"/>
                  <a:pt x="74865" y="29866"/>
                </a:cubicBezTo>
                <a:lnTo>
                  <a:pt x="101407" y="56407"/>
                </a:lnTo>
                <a:lnTo>
                  <a:pt x="8058" y="56407"/>
                </a:lnTo>
                <a:cubicBezTo>
                  <a:pt x="3601" y="56407"/>
                  <a:pt x="0" y="60008"/>
                  <a:pt x="0" y="64465"/>
                </a:cubicBezTo>
                <a:cubicBezTo>
                  <a:pt x="0" y="68922"/>
                  <a:pt x="3601" y="72523"/>
                  <a:pt x="8058" y="72523"/>
                </a:cubicBezTo>
                <a:lnTo>
                  <a:pt x="101407" y="72523"/>
                </a:lnTo>
                <a:lnTo>
                  <a:pt x="74865" y="99065"/>
                </a:lnTo>
                <a:cubicBezTo>
                  <a:pt x="71718" y="102213"/>
                  <a:pt x="71718" y="107325"/>
                  <a:pt x="74865" y="110472"/>
                </a:cubicBezTo>
                <a:cubicBezTo>
                  <a:pt x="78013" y="113620"/>
                  <a:pt x="83125" y="113620"/>
                  <a:pt x="86273" y="110472"/>
                </a:cubicBezTo>
                <a:lnTo>
                  <a:pt x="126564" y="70182"/>
                </a:ln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1" name="Text 49"/>
          <p:cNvSpPr/>
          <p:nvPr/>
        </p:nvSpPr>
        <p:spPr>
          <a:xfrm>
            <a:off x="6570928" y="4947712"/>
            <a:ext cx="2973462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2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TF-IDF + SVM = </a:t>
            </a:r>
            <a:r>
              <a:rPr lang="en-US" sz="1142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Klasik metin sınıflandırma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361416" y="5286155"/>
            <a:ext cx="128931" cy="128931"/>
          </a:xfrm>
          <a:custGeom>
            <a:avLst/>
            <a:gdLst/>
            <a:ahLst/>
            <a:cxnLst/>
            <a:rect l="l" t="t" r="r" b="b"/>
            <a:pathLst>
              <a:path w="128931" h="128931">
                <a:moveTo>
                  <a:pt x="126564" y="70156"/>
                </a:moveTo>
                <a:cubicBezTo>
                  <a:pt x="129711" y="67009"/>
                  <a:pt x="129711" y="61897"/>
                  <a:pt x="126564" y="58749"/>
                </a:cubicBezTo>
                <a:lnTo>
                  <a:pt x="86273" y="18458"/>
                </a:lnTo>
                <a:cubicBezTo>
                  <a:pt x="83125" y="15311"/>
                  <a:pt x="78013" y="15311"/>
                  <a:pt x="74865" y="18458"/>
                </a:cubicBezTo>
                <a:cubicBezTo>
                  <a:pt x="71718" y="21606"/>
                  <a:pt x="71718" y="26718"/>
                  <a:pt x="74865" y="29866"/>
                </a:cubicBezTo>
                <a:lnTo>
                  <a:pt x="101407" y="56407"/>
                </a:lnTo>
                <a:lnTo>
                  <a:pt x="8058" y="56407"/>
                </a:lnTo>
                <a:cubicBezTo>
                  <a:pt x="3601" y="56407"/>
                  <a:pt x="0" y="60008"/>
                  <a:pt x="0" y="64465"/>
                </a:cubicBezTo>
                <a:cubicBezTo>
                  <a:pt x="0" y="68922"/>
                  <a:pt x="3601" y="72523"/>
                  <a:pt x="8058" y="72523"/>
                </a:cubicBezTo>
                <a:lnTo>
                  <a:pt x="101407" y="72523"/>
                </a:lnTo>
                <a:lnTo>
                  <a:pt x="74865" y="99065"/>
                </a:lnTo>
                <a:cubicBezTo>
                  <a:pt x="71718" y="102213"/>
                  <a:pt x="71718" y="107325"/>
                  <a:pt x="74865" y="110472"/>
                </a:cubicBezTo>
                <a:cubicBezTo>
                  <a:pt x="78013" y="113620"/>
                  <a:pt x="83125" y="113620"/>
                  <a:pt x="86273" y="110472"/>
                </a:cubicBezTo>
                <a:lnTo>
                  <a:pt x="126564" y="70182"/>
                </a:ln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3" name="Text 51"/>
          <p:cNvSpPr/>
          <p:nvPr/>
        </p:nvSpPr>
        <p:spPr>
          <a:xfrm>
            <a:off x="6570928" y="5237806"/>
            <a:ext cx="2417449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2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Regularization = </a:t>
            </a:r>
            <a:r>
              <a:rPr lang="en-US" sz="1142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Overfitting'i önler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326356" y="7287223"/>
            <a:ext cx="11539289" cy="491548"/>
          </a:xfrm>
          <a:custGeom>
            <a:avLst/>
            <a:gdLst/>
            <a:ahLst/>
            <a:cxnLst/>
            <a:rect l="l" t="t" r="r" b="b"/>
            <a:pathLst>
              <a:path w="11539289" h="491548">
                <a:moveTo>
                  <a:pt x="64467" y="0"/>
                </a:moveTo>
                <a:lnTo>
                  <a:pt x="11474822" y="0"/>
                </a:lnTo>
                <a:cubicBezTo>
                  <a:pt x="11510426" y="0"/>
                  <a:pt x="11539289" y="28863"/>
                  <a:pt x="11539289" y="64467"/>
                </a:cubicBezTo>
                <a:lnTo>
                  <a:pt x="11539289" y="427081"/>
                </a:lnTo>
                <a:cubicBezTo>
                  <a:pt x="11539289" y="462685"/>
                  <a:pt x="11510426" y="491548"/>
                  <a:pt x="11474822" y="491548"/>
                </a:cubicBezTo>
                <a:lnTo>
                  <a:pt x="64467" y="491548"/>
                </a:lnTo>
                <a:cubicBezTo>
                  <a:pt x="28886" y="491548"/>
                  <a:pt x="0" y="462661"/>
                  <a:pt x="0" y="427081"/>
                </a:cubicBezTo>
                <a:lnTo>
                  <a:pt x="0" y="64467"/>
                </a:lnTo>
                <a:cubicBezTo>
                  <a:pt x="0" y="28886"/>
                  <a:pt x="28886" y="0"/>
                  <a:pt x="64467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2700">
            <a:solidFill>
              <a:srgbClr val="A0AEC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55" name="Shape 53"/>
          <p:cNvSpPr/>
          <p:nvPr/>
        </p:nvSpPr>
        <p:spPr>
          <a:xfrm>
            <a:off x="459315" y="7452415"/>
            <a:ext cx="201454" cy="161163"/>
          </a:xfrm>
          <a:custGeom>
            <a:avLst/>
            <a:gdLst/>
            <a:ahLst/>
            <a:cxnLst/>
            <a:rect l="l" t="t" r="r" b="b"/>
            <a:pathLst>
              <a:path w="201454" h="161163">
                <a:moveTo>
                  <a:pt x="20145" y="30218"/>
                </a:moveTo>
                <a:cubicBezTo>
                  <a:pt x="20145" y="19107"/>
                  <a:pt x="29179" y="10073"/>
                  <a:pt x="40291" y="10073"/>
                </a:cubicBezTo>
                <a:lnTo>
                  <a:pt x="161163" y="10073"/>
                </a:lnTo>
                <a:cubicBezTo>
                  <a:pt x="172275" y="10073"/>
                  <a:pt x="181309" y="19107"/>
                  <a:pt x="181309" y="30218"/>
                </a:cubicBezTo>
                <a:lnTo>
                  <a:pt x="181309" y="105763"/>
                </a:lnTo>
                <a:lnTo>
                  <a:pt x="161163" y="105763"/>
                </a:lnTo>
                <a:lnTo>
                  <a:pt x="161163" y="30218"/>
                </a:lnTo>
                <a:lnTo>
                  <a:pt x="40291" y="30218"/>
                </a:lnTo>
                <a:lnTo>
                  <a:pt x="40291" y="105763"/>
                </a:lnTo>
                <a:lnTo>
                  <a:pt x="20145" y="105763"/>
                </a:lnTo>
                <a:lnTo>
                  <a:pt x="20145" y="30218"/>
                </a:lnTo>
                <a:close/>
                <a:moveTo>
                  <a:pt x="0" y="126916"/>
                </a:moveTo>
                <a:cubicBezTo>
                  <a:pt x="0" y="123579"/>
                  <a:pt x="2707" y="120872"/>
                  <a:pt x="6044" y="120872"/>
                </a:cubicBezTo>
                <a:lnTo>
                  <a:pt x="195410" y="120872"/>
                </a:lnTo>
                <a:cubicBezTo>
                  <a:pt x="198747" y="120872"/>
                  <a:pt x="201454" y="123579"/>
                  <a:pt x="201454" y="126916"/>
                </a:cubicBezTo>
                <a:cubicBezTo>
                  <a:pt x="201454" y="140262"/>
                  <a:pt x="190626" y="151091"/>
                  <a:pt x="177280" y="151091"/>
                </a:cubicBezTo>
                <a:lnTo>
                  <a:pt x="24174" y="151091"/>
                </a:lnTo>
                <a:cubicBezTo>
                  <a:pt x="10828" y="151091"/>
                  <a:pt x="0" y="140262"/>
                  <a:pt x="0" y="126916"/>
                </a:cubicBezTo>
                <a:close/>
                <a:moveTo>
                  <a:pt x="88451" y="65787"/>
                </a:moveTo>
                <a:lnTo>
                  <a:pt x="78693" y="75545"/>
                </a:lnTo>
                <a:lnTo>
                  <a:pt x="88451" y="85303"/>
                </a:lnTo>
                <a:cubicBezTo>
                  <a:pt x="91410" y="88262"/>
                  <a:pt x="91410" y="93047"/>
                  <a:pt x="88451" y="95974"/>
                </a:cubicBezTo>
                <a:cubicBezTo>
                  <a:pt x="85492" y="98901"/>
                  <a:pt x="80708" y="98933"/>
                  <a:pt x="77780" y="95974"/>
                </a:cubicBezTo>
                <a:lnTo>
                  <a:pt x="62671" y="80865"/>
                </a:lnTo>
                <a:cubicBezTo>
                  <a:pt x="59712" y="77906"/>
                  <a:pt x="59712" y="73122"/>
                  <a:pt x="62671" y="70194"/>
                </a:cubicBezTo>
                <a:lnTo>
                  <a:pt x="77780" y="55085"/>
                </a:lnTo>
                <a:cubicBezTo>
                  <a:pt x="80739" y="52126"/>
                  <a:pt x="85524" y="52126"/>
                  <a:pt x="88451" y="55085"/>
                </a:cubicBezTo>
                <a:cubicBezTo>
                  <a:pt x="91378" y="58044"/>
                  <a:pt x="91410" y="62828"/>
                  <a:pt x="88451" y="65756"/>
                </a:cubicBezTo>
                <a:close/>
                <a:moveTo>
                  <a:pt x="123705" y="55085"/>
                </a:moveTo>
                <a:lnTo>
                  <a:pt x="138814" y="70194"/>
                </a:lnTo>
                <a:cubicBezTo>
                  <a:pt x="141773" y="73153"/>
                  <a:pt x="141773" y="77938"/>
                  <a:pt x="138814" y="80865"/>
                </a:cubicBezTo>
                <a:lnTo>
                  <a:pt x="123705" y="95974"/>
                </a:lnTo>
                <a:cubicBezTo>
                  <a:pt x="120747" y="98933"/>
                  <a:pt x="115962" y="98933"/>
                  <a:pt x="113035" y="95974"/>
                </a:cubicBezTo>
                <a:cubicBezTo>
                  <a:pt x="110107" y="93015"/>
                  <a:pt x="110076" y="88231"/>
                  <a:pt x="113035" y="85303"/>
                </a:cubicBezTo>
                <a:lnTo>
                  <a:pt x="122793" y="75545"/>
                </a:lnTo>
                <a:lnTo>
                  <a:pt x="113035" y="65787"/>
                </a:lnTo>
                <a:cubicBezTo>
                  <a:pt x="110076" y="62828"/>
                  <a:pt x="110076" y="58044"/>
                  <a:pt x="113035" y="55117"/>
                </a:cubicBezTo>
                <a:cubicBezTo>
                  <a:pt x="115993" y="52189"/>
                  <a:pt x="120778" y="52158"/>
                  <a:pt x="123705" y="55117"/>
                </a:cubicBez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6" name="Text 54"/>
          <p:cNvSpPr/>
          <p:nvPr/>
        </p:nvSpPr>
        <p:spPr>
          <a:xfrm>
            <a:off x="757467" y="7420183"/>
            <a:ext cx="2957346" cy="22562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2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Jupyter Notebook Cell 10: Model Loading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9140600" y="7436299"/>
            <a:ext cx="2659194" cy="193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1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Tüm modeller ve TF-IDF vectorizer yüklendi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7500" y="396875"/>
            <a:ext cx="63500" cy="381000"/>
          </a:xfrm>
          <a:custGeom>
            <a:avLst/>
            <a:gdLst/>
            <a:ahLst/>
            <a:cxnLst/>
            <a:rect l="l" t="t" r="r" b="b"/>
            <a:pathLst>
              <a:path w="63500" h="381000">
                <a:moveTo>
                  <a:pt x="0" y="0"/>
                </a:moveTo>
                <a:lnTo>
                  <a:pt x="63500" y="0"/>
                </a:lnTo>
                <a:lnTo>
                  <a:pt x="635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Text 1"/>
          <p:cNvSpPr/>
          <p:nvPr/>
        </p:nvSpPr>
        <p:spPr>
          <a:xfrm>
            <a:off x="476250" y="317500"/>
            <a:ext cx="6207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b="1" kern="0" spc="88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RESULTS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76250" y="476250"/>
            <a:ext cx="6342063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 Performans Karşılaştırması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17500" y="952500"/>
            <a:ext cx="116363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 Seti Sonuçları (753 Sample)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21469" y="1327944"/>
            <a:ext cx="5691188" cy="7040563"/>
          </a:xfrm>
          <a:custGeom>
            <a:avLst/>
            <a:gdLst/>
            <a:ahLst/>
            <a:cxnLst/>
            <a:rect l="l" t="t" r="r" b="b"/>
            <a:pathLst>
              <a:path w="5691188" h="7040563">
                <a:moveTo>
                  <a:pt x="95270" y="0"/>
                </a:moveTo>
                <a:lnTo>
                  <a:pt x="5595917" y="0"/>
                </a:lnTo>
                <a:cubicBezTo>
                  <a:pt x="5648533" y="0"/>
                  <a:pt x="5691188" y="42654"/>
                  <a:pt x="5691188" y="95270"/>
                </a:cubicBezTo>
                <a:lnTo>
                  <a:pt x="5691188" y="6945292"/>
                </a:lnTo>
                <a:cubicBezTo>
                  <a:pt x="5691188" y="6997908"/>
                  <a:pt x="5648533" y="7040563"/>
                  <a:pt x="5595917" y="7040563"/>
                </a:cubicBezTo>
                <a:lnTo>
                  <a:pt x="95270" y="7040563"/>
                </a:lnTo>
                <a:cubicBezTo>
                  <a:pt x="42654" y="7040563"/>
                  <a:pt x="0" y="6997908"/>
                  <a:pt x="0" y="6945292"/>
                </a:cubicBezTo>
                <a:lnTo>
                  <a:pt x="0" y="95270"/>
                </a:lnTo>
                <a:cubicBezTo>
                  <a:pt x="0" y="42689"/>
                  <a:pt x="42689" y="0"/>
                  <a:pt x="95270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 w="12700">
            <a:solidFill>
              <a:srgbClr val="A0AEC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7" name="Text 5"/>
          <p:cNvSpPr/>
          <p:nvPr/>
        </p:nvSpPr>
        <p:spPr>
          <a:xfrm>
            <a:off x="484187" y="1500188"/>
            <a:ext cx="5461000" cy="2460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Model Sıralaması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92125" y="1881187"/>
            <a:ext cx="5349875" cy="968375"/>
          </a:xfrm>
          <a:custGeom>
            <a:avLst/>
            <a:gdLst/>
            <a:ahLst/>
            <a:cxnLst/>
            <a:rect l="l" t="t" r="r" b="b"/>
            <a:pathLst>
              <a:path w="5349875" h="968375">
                <a:moveTo>
                  <a:pt x="63496" y="0"/>
                </a:moveTo>
                <a:lnTo>
                  <a:pt x="5286379" y="0"/>
                </a:lnTo>
                <a:cubicBezTo>
                  <a:pt x="5321447" y="0"/>
                  <a:pt x="5349875" y="28428"/>
                  <a:pt x="5349875" y="63496"/>
                </a:cubicBezTo>
                <a:lnTo>
                  <a:pt x="5349875" y="904879"/>
                </a:lnTo>
                <a:cubicBezTo>
                  <a:pt x="5349875" y="939947"/>
                  <a:pt x="5321447" y="968375"/>
                  <a:pt x="5286379" y="968375"/>
                </a:cubicBezTo>
                <a:lnTo>
                  <a:pt x="63496" y="968375"/>
                </a:lnTo>
                <a:cubicBezTo>
                  <a:pt x="28428" y="968375"/>
                  <a:pt x="0" y="939947"/>
                  <a:pt x="0" y="904879"/>
                </a:cubicBezTo>
                <a:lnTo>
                  <a:pt x="0" y="63496"/>
                </a:lnTo>
                <a:cubicBezTo>
                  <a:pt x="0" y="28452"/>
                  <a:pt x="28452" y="0"/>
                  <a:pt x="63496" y="0"/>
                </a:cubicBezTo>
                <a:close/>
              </a:path>
            </a:pathLst>
          </a:custGeom>
          <a:solidFill>
            <a:srgbClr val="B79468">
              <a:alpha val="30196"/>
            </a:srgbClr>
          </a:solidFill>
          <a:ln w="25400">
            <a:solidFill>
              <a:srgbClr val="B79468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9" name="Shape 7"/>
          <p:cNvSpPr/>
          <p:nvPr/>
        </p:nvSpPr>
        <p:spPr>
          <a:xfrm>
            <a:off x="627063" y="2079625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158750" y="0"/>
                </a:moveTo>
                <a:lnTo>
                  <a:pt x="158750" y="0"/>
                </a:lnTo>
                <a:cubicBezTo>
                  <a:pt x="246367" y="0"/>
                  <a:pt x="317500" y="71133"/>
                  <a:pt x="317500" y="158750"/>
                </a:cubicBezTo>
                <a:lnTo>
                  <a:pt x="317500" y="158750"/>
                </a:lnTo>
                <a:cubicBezTo>
                  <a:pt x="317500" y="246367"/>
                  <a:pt x="246367" y="317500"/>
                  <a:pt x="158750" y="317500"/>
                </a:cubicBezTo>
                <a:lnTo>
                  <a:pt x="158750" y="317500"/>
                </a:lnTo>
                <a:cubicBezTo>
                  <a:pt x="71133" y="317500"/>
                  <a:pt x="0" y="246367"/>
                  <a:pt x="0" y="158750"/>
                </a:cubicBezTo>
                <a:lnTo>
                  <a:pt x="0" y="158750"/>
                </a:lnTo>
                <a:cubicBezTo>
                  <a:pt x="0" y="71133"/>
                  <a:pt x="71133" y="0"/>
                  <a:pt x="158750" y="0"/>
                </a:cubicBez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0" name="Text 8"/>
          <p:cNvSpPr/>
          <p:nvPr/>
        </p:nvSpPr>
        <p:spPr>
          <a:xfrm>
            <a:off x="587375" y="2079625"/>
            <a:ext cx="396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39812" y="2127250"/>
            <a:ext cx="9604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Linear SVM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763616" y="2016125"/>
            <a:ext cx="944563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00000"/>
              </a:lnSpc>
            </a:pPr>
            <a:r>
              <a:rPr lang="en-US" sz="1875" b="1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%96.18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4827116" y="2301875"/>
            <a:ext cx="881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87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0.06s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27063" y="2524125"/>
            <a:ext cx="5143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 iyi F1-Score + en hızlı eğitim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88156" y="2956719"/>
            <a:ext cx="5357813" cy="960438"/>
          </a:xfrm>
          <a:custGeom>
            <a:avLst/>
            <a:gdLst/>
            <a:ahLst/>
            <a:cxnLst/>
            <a:rect l="l" t="t" r="r" b="b"/>
            <a:pathLst>
              <a:path w="5357813" h="960438">
                <a:moveTo>
                  <a:pt x="63504" y="0"/>
                </a:moveTo>
                <a:lnTo>
                  <a:pt x="5294308" y="0"/>
                </a:lnTo>
                <a:cubicBezTo>
                  <a:pt x="5329381" y="0"/>
                  <a:pt x="5357813" y="28432"/>
                  <a:pt x="5357813" y="63504"/>
                </a:cubicBezTo>
                <a:lnTo>
                  <a:pt x="5357813" y="896933"/>
                </a:lnTo>
                <a:cubicBezTo>
                  <a:pt x="5357813" y="932006"/>
                  <a:pt x="5329381" y="960437"/>
                  <a:pt x="5294308" y="960438"/>
                </a:cubicBezTo>
                <a:lnTo>
                  <a:pt x="63504" y="960438"/>
                </a:lnTo>
                <a:cubicBezTo>
                  <a:pt x="28432" y="960438"/>
                  <a:pt x="0" y="932006"/>
                  <a:pt x="0" y="896933"/>
                </a:cubicBezTo>
                <a:lnTo>
                  <a:pt x="0" y="63504"/>
                </a:lnTo>
                <a:cubicBezTo>
                  <a:pt x="0" y="28432"/>
                  <a:pt x="28432" y="0"/>
                  <a:pt x="63504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 w="12700">
            <a:solidFill>
              <a:srgbClr val="A0AEC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16" name="Shape 14"/>
          <p:cNvSpPr/>
          <p:nvPr/>
        </p:nvSpPr>
        <p:spPr>
          <a:xfrm>
            <a:off x="619125" y="315118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158750" y="0"/>
                </a:moveTo>
                <a:lnTo>
                  <a:pt x="158750" y="0"/>
                </a:lnTo>
                <a:cubicBezTo>
                  <a:pt x="246367" y="0"/>
                  <a:pt x="317500" y="71133"/>
                  <a:pt x="317500" y="158750"/>
                </a:cubicBezTo>
                <a:lnTo>
                  <a:pt x="317500" y="158750"/>
                </a:lnTo>
                <a:cubicBezTo>
                  <a:pt x="317500" y="246367"/>
                  <a:pt x="246367" y="317500"/>
                  <a:pt x="158750" y="317500"/>
                </a:cubicBezTo>
                <a:lnTo>
                  <a:pt x="158750" y="317500"/>
                </a:lnTo>
                <a:cubicBezTo>
                  <a:pt x="71133" y="317500"/>
                  <a:pt x="0" y="246367"/>
                  <a:pt x="0" y="158750"/>
                </a:cubicBezTo>
                <a:lnTo>
                  <a:pt x="0" y="158750"/>
                </a:lnTo>
                <a:cubicBezTo>
                  <a:pt x="0" y="71133"/>
                  <a:pt x="71133" y="0"/>
                  <a:pt x="158750" y="0"/>
                </a:cubicBezTo>
                <a:close/>
              </a:path>
            </a:pathLst>
          </a:custGeom>
          <a:solidFill>
            <a:srgbClr val="4299E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7" name="Text 15"/>
          <p:cNvSpPr/>
          <p:nvPr/>
        </p:nvSpPr>
        <p:spPr>
          <a:xfrm>
            <a:off x="579438" y="3151188"/>
            <a:ext cx="396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31875" y="3198813"/>
            <a:ext cx="1706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MLP (Deep Learning)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721076" y="3087688"/>
            <a:ext cx="992188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00000"/>
              </a:lnSpc>
            </a:pPr>
            <a:r>
              <a:rPr lang="en-US" sz="1875" b="1" dirty="0">
                <a:solidFill>
                  <a:srgbClr val="4299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%96.06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784576" y="3373438"/>
            <a:ext cx="9286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87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4.21s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19125" y="3595688"/>
            <a:ext cx="5159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Benzer performans ama 70x daha yavaş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88156" y="4020344"/>
            <a:ext cx="5357813" cy="960438"/>
          </a:xfrm>
          <a:custGeom>
            <a:avLst/>
            <a:gdLst/>
            <a:ahLst/>
            <a:cxnLst/>
            <a:rect l="l" t="t" r="r" b="b"/>
            <a:pathLst>
              <a:path w="5357813" h="960438">
                <a:moveTo>
                  <a:pt x="63504" y="0"/>
                </a:moveTo>
                <a:lnTo>
                  <a:pt x="5294308" y="0"/>
                </a:lnTo>
                <a:cubicBezTo>
                  <a:pt x="5329381" y="0"/>
                  <a:pt x="5357813" y="28432"/>
                  <a:pt x="5357813" y="63504"/>
                </a:cubicBezTo>
                <a:lnTo>
                  <a:pt x="5357813" y="896933"/>
                </a:lnTo>
                <a:cubicBezTo>
                  <a:pt x="5357813" y="932006"/>
                  <a:pt x="5329381" y="960437"/>
                  <a:pt x="5294308" y="960438"/>
                </a:cubicBezTo>
                <a:lnTo>
                  <a:pt x="63504" y="960438"/>
                </a:lnTo>
                <a:cubicBezTo>
                  <a:pt x="28432" y="960438"/>
                  <a:pt x="0" y="932006"/>
                  <a:pt x="0" y="896933"/>
                </a:cubicBezTo>
                <a:lnTo>
                  <a:pt x="0" y="63504"/>
                </a:lnTo>
                <a:cubicBezTo>
                  <a:pt x="0" y="28432"/>
                  <a:pt x="28432" y="0"/>
                  <a:pt x="63504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 w="12700">
            <a:solidFill>
              <a:srgbClr val="A0AEC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23" name="Shape 21"/>
          <p:cNvSpPr/>
          <p:nvPr/>
        </p:nvSpPr>
        <p:spPr>
          <a:xfrm>
            <a:off x="619125" y="4214813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158750" y="0"/>
                </a:moveTo>
                <a:lnTo>
                  <a:pt x="158750" y="0"/>
                </a:lnTo>
                <a:cubicBezTo>
                  <a:pt x="246367" y="0"/>
                  <a:pt x="317500" y="71133"/>
                  <a:pt x="317500" y="158750"/>
                </a:cubicBezTo>
                <a:lnTo>
                  <a:pt x="317500" y="158750"/>
                </a:lnTo>
                <a:cubicBezTo>
                  <a:pt x="317500" y="246367"/>
                  <a:pt x="246367" y="317500"/>
                  <a:pt x="158750" y="317500"/>
                </a:cubicBezTo>
                <a:lnTo>
                  <a:pt x="158750" y="317500"/>
                </a:lnTo>
                <a:cubicBezTo>
                  <a:pt x="71133" y="317500"/>
                  <a:pt x="0" y="246367"/>
                  <a:pt x="0" y="158750"/>
                </a:cubicBezTo>
                <a:lnTo>
                  <a:pt x="0" y="158750"/>
                </a:lnTo>
                <a:cubicBezTo>
                  <a:pt x="0" y="71133"/>
                  <a:pt x="71133" y="0"/>
                  <a:pt x="158750" y="0"/>
                </a:cubicBezTo>
                <a:close/>
              </a:path>
            </a:pathLst>
          </a:custGeom>
          <a:solidFill>
            <a:srgbClr val="A0AEC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4" name="Text 22"/>
          <p:cNvSpPr/>
          <p:nvPr/>
        </p:nvSpPr>
        <p:spPr>
          <a:xfrm>
            <a:off x="579438" y="4214813"/>
            <a:ext cx="396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031875" y="4262438"/>
            <a:ext cx="1579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Logistic Regression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728642" y="4151313"/>
            <a:ext cx="98425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00000"/>
              </a:lnSpc>
            </a:pPr>
            <a:r>
              <a:rPr lang="en-US" sz="1875" b="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%93.84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792142" y="4437063"/>
            <a:ext cx="9207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87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1.59s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19125" y="4659313"/>
            <a:ext cx="5159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Baseline model, iyi performans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488156" y="5083969"/>
            <a:ext cx="5357813" cy="960438"/>
          </a:xfrm>
          <a:custGeom>
            <a:avLst/>
            <a:gdLst/>
            <a:ahLst/>
            <a:cxnLst/>
            <a:rect l="l" t="t" r="r" b="b"/>
            <a:pathLst>
              <a:path w="5357813" h="960438">
                <a:moveTo>
                  <a:pt x="63504" y="0"/>
                </a:moveTo>
                <a:lnTo>
                  <a:pt x="5294308" y="0"/>
                </a:lnTo>
                <a:cubicBezTo>
                  <a:pt x="5329381" y="0"/>
                  <a:pt x="5357813" y="28432"/>
                  <a:pt x="5357813" y="63504"/>
                </a:cubicBezTo>
                <a:lnTo>
                  <a:pt x="5357813" y="896933"/>
                </a:lnTo>
                <a:cubicBezTo>
                  <a:pt x="5357813" y="932006"/>
                  <a:pt x="5329381" y="960437"/>
                  <a:pt x="5294308" y="960438"/>
                </a:cubicBezTo>
                <a:lnTo>
                  <a:pt x="63504" y="960438"/>
                </a:lnTo>
                <a:cubicBezTo>
                  <a:pt x="28432" y="960438"/>
                  <a:pt x="0" y="932006"/>
                  <a:pt x="0" y="896933"/>
                </a:cubicBezTo>
                <a:lnTo>
                  <a:pt x="0" y="63504"/>
                </a:lnTo>
                <a:cubicBezTo>
                  <a:pt x="0" y="28432"/>
                  <a:pt x="28432" y="0"/>
                  <a:pt x="63504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 w="12700">
            <a:solidFill>
              <a:srgbClr val="A0AEC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30" name="Shape 28"/>
          <p:cNvSpPr/>
          <p:nvPr/>
        </p:nvSpPr>
        <p:spPr>
          <a:xfrm>
            <a:off x="619125" y="5278438"/>
            <a:ext cx="317500" cy="317500"/>
          </a:xfrm>
          <a:custGeom>
            <a:avLst/>
            <a:gdLst/>
            <a:ahLst/>
            <a:cxnLst/>
            <a:rect l="l" t="t" r="r" b="b"/>
            <a:pathLst>
              <a:path w="317500" h="317500">
                <a:moveTo>
                  <a:pt x="158750" y="0"/>
                </a:moveTo>
                <a:lnTo>
                  <a:pt x="158750" y="0"/>
                </a:lnTo>
                <a:cubicBezTo>
                  <a:pt x="246367" y="0"/>
                  <a:pt x="317500" y="71133"/>
                  <a:pt x="317500" y="158750"/>
                </a:cubicBezTo>
                <a:lnTo>
                  <a:pt x="317500" y="158750"/>
                </a:lnTo>
                <a:cubicBezTo>
                  <a:pt x="317500" y="246367"/>
                  <a:pt x="246367" y="317500"/>
                  <a:pt x="158750" y="317500"/>
                </a:cubicBezTo>
                <a:lnTo>
                  <a:pt x="158750" y="317500"/>
                </a:lnTo>
                <a:cubicBezTo>
                  <a:pt x="71133" y="317500"/>
                  <a:pt x="0" y="246367"/>
                  <a:pt x="0" y="158750"/>
                </a:cubicBezTo>
                <a:lnTo>
                  <a:pt x="0" y="158750"/>
                </a:lnTo>
                <a:cubicBezTo>
                  <a:pt x="0" y="71133"/>
                  <a:pt x="71133" y="0"/>
                  <a:pt x="158750" y="0"/>
                </a:cubicBezTo>
                <a:close/>
              </a:path>
            </a:pathLst>
          </a:custGeom>
          <a:solidFill>
            <a:srgbClr val="A0AEC0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1" name="Text 29"/>
          <p:cNvSpPr/>
          <p:nvPr/>
        </p:nvSpPr>
        <p:spPr>
          <a:xfrm>
            <a:off x="579438" y="5278438"/>
            <a:ext cx="396875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50" b="1" dirty="0">
                <a:solidFill>
                  <a:srgbClr val="1A202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031875" y="5326063"/>
            <a:ext cx="1238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Random Forest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4827240" y="5214938"/>
            <a:ext cx="889000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00000"/>
              </a:lnSpc>
            </a:pPr>
            <a:r>
              <a:rPr lang="en-US" sz="1875" b="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%91.15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4890740" y="5500688"/>
            <a:ext cx="8255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87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0.11s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19125" y="5722938"/>
            <a:ext cx="5159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Ensemble ama text için uygun değil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183313" y="1341438"/>
            <a:ext cx="5683250" cy="3532188"/>
          </a:xfrm>
          <a:custGeom>
            <a:avLst/>
            <a:gdLst/>
            <a:ahLst/>
            <a:cxnLst/>
            <a:rect l="l" t="t" r="r" b="b"/>
            <a:pathLst>
              <a:path w="5683250" h="3532188">
                <a:moveTo>
                  <a:pt x="95263" y="0"/>
                </a:moveTo>
                <a:lnTo>
                  <a:pt x="5587987" y="0"/>
                </a:lnTo>
                <a:cubicBezTo>
                  <a:pt x="5640599" y="0"/>
                  <a:pt x="5683250" y="42651"/>
                  <a:pt x="5683250" y="95263"/>
                </a:cubicBezTo>
                <a:lnTo>
                  <a:pt x="5683250" y="3436924"/>
                </a:lnTo>
                <a:cubicBezTo>
                  <a:pt x="5683250" y="3489537"/>
                  <a:pt x="5640599" y="3532188"/>
                  <a:pt x="5587987" y="3532188"/>
                </a:cubicBezTo>
                <a:lnTo>
                  <a:pt x="95263" y="3532188"/>
                </a:lnTo>
                <a:cubicBezTo>
                  <a:pt x="42651" y="3532188"/>
                  <a:pt x="0" y="3489537"/>
                  <a:pt x="0" y="3436924"/>
                </a:cubicBezTo>
                <a:lnTo>
                  <a:pt x="0" y="95263"/>
                </a:lnTo>
                <a:cubicBezTo>
                  <a:pt x="0" y="42686"/>
                  <a:pt x="42686" y="0"/>
                  <a:pt x="95263" y="0"/>
                </a:cubicBezTo>
                <a:close/>
              </a:path>
            </a:pathLst>
          </a:custGeom>
          <a:solidFill>
            <a:srgbClr val="B79468">
              <a:alpha val="20000"/>
            </a:srgbClr>
          </a:solidFill>
          <a:ln w="25400">
            <a:solidFill>
              <a:srgbClr val="B79468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37" name="Text 35"/>
          <p:cNvSpPr/>
          <p:nvPr/>
        </p:nvSpPr>
        <p:spPr>
          <a:xfrm>
            <a:off x="6350000" y="1508125"/>
            <a:ext cx="5445125" cy="2460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Linear SVM [BEST]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350000" y="1881187"/>
            <a:ext cx="2611438" cy="762000"/>
          </a:xfrm>
          <a:custGeom>
            <a:avLst/>
            <a:gdLst/>
            <a:ahLst/>
            <a:cxnLst/>
            <a:rect l="l" t="t" r="r" b="b"/>
            <a:pathLst>
              <a:path w="2611438" h="762000">
                <a:moveTo>
                  <a:pt x="63497" y="0"/>
                </a:moveTo>
                <a:lnTo>
                  <a:pt x="2547940" y="0"/>
                </a:lnTo>
                <a:cubicBezTo>
                  <a:pt x="2583009" y="0"/>
                  <a:pt x="2611438" y="28429"/>
                  <a:pt x="2611438" y="63497"/>
                </a:cubicBezTo>
                <a:lnTo>
                  <a:pt x="2611438" y="698503"/>
                </a:lnTo>
                <a:cubicBezTo>
                  <a:pt x="2611438" y="733571"/>
                  <a:pt x="2583009" y="762000"/>
                  <a:pt x="2547940" y="762000"/>
                </a:cubicBezTo>
                <a:lnTo>
                  <a:pt x="63497" y="762000"/>
                </a:lnTo>
                <a:cubicBezTo>
                  <a:pt x="28429" y="762000"/>
                  <a:pt x="0" y="733571"/>
                  <a:pt x="0" y="698503"/>
                </a:cubicBezTo>
                <a:lnTo>
                  <a:pt x="0" y="63497"/>
                </a:lnTo>
                <a:cubicBezTo>
                  <a:pt x="0" y="28452"/>
                  <a:pt x="28452" y="0"/>
                  <a:pt x="63497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9" name="Text 37"/>
          <p:cNvSpPr/>
          <p:nvPr/>
        </p:nvSpPr>
        <p:spPr>
          <a:xfrm>
            <a:off x="6449219" y="2008187"/>
            <a:ext cx="2413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 F1-Score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405563" y="2198688"/>
            <a:ext cx="2500313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250" b="1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%96.18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9088438" y="1881187"/>
            <a:ext cx="2611438" cy="762000"/>
          </a:xfrm>
          <a:custGeom>
            <a:avLst/>
            <a:gdLst/>
            <a:ahLst/>
            <a:cxnLst/>
            <a:rect l="l" t="t" r="r" b="b"/>
            <a:pathLst>
              <a:path w="2611438" h="762000">
                <a:moveTo>
                  <a:pt x="63497" y="0"/>
                </a:moveTo>
                <a:lnTo>
                  <a:pt x="2547940" y="0"/>
                </a:lnTo>
                <a:cubicBezTo>
                  <a:pt x="2583009" y="0"/>
                  <a:pt x="2611438" y="28429"/>
                  <a:pt x="2611438" y="63497"/>
                </a:cubicBezTo>
                <a:lnTo>
                  <a:pt x="2611438" y="698503"/>
                </a:lnTo>
                <a:cubicBezTo>
                  <a:pt x="2611438" y="733571"/>
                  <a:pt x="2583009" y="762000"/>
                  <a:pt x="2547940" y="762000"/>
                </a:cubicBezTo>
                <a:lnTo>
                  <a:pt x="63497" y="762000"/>
                </a:lnTo>
                <a:cubicBezTo>
                  <a:pt x="28429" y="762000"/>
                  <a:pt x="0" y="733571"/>
                  <a:pt x="0" y="698503"/>
                </a:cubicBezTo>
                <a:lnTo>
                  <a:pt x="0" y="63497"/>
                </a:lnTo>
                <a:cubicBezTo>
                  <a:pt x="0" y="28452"/>
                  <a:pt x="28452" y="0"/>
                  <a:pt x="63497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2" name="Text 40"/>
          <p:cNvSpPr/>
          <p:nvPr/>
        </p:nvSpPr>
        <p:spPr>
          <a:xfrm>
            <a:off x="9187656" y="2008187"/>
            <a:ext cx="2413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Test Accuracy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9144000" y="2198688"/>
            <a:ext cx="2500313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250" b="1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%96.15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350000" y="2770188"/>
            <a:ext cx="2611438" cy="920750"/>
          </a:xfrm>
          <a:custGeom>
            <a:avLst/>
            <a:gdLst/>
            <a:ahLst/>
            <a:cxnLst/>
            <a:rect l="l" t="t" r="r" b="b"/>
            <a:pathLst>
              <a:path w="2611438" h="920750">
                <a:moveTo>
                  <a:pt x="63504" y="0"/>
                </a:moveTo>
                <a:lnTo>
                  <a:pt x="2547933" y="0"/>
                </a:lnTo>
                <a:cubicBezTo>
                  <a:pt x="2583006" y="0"/>
                  <a:pt x="2611438" y="28432"/>
                  <a:pt x="2611438" y="63504"/>
                </a:cubicBezTo>
                <a:lnTo>
                  <a:pt x="2611438" y="857246"/>
                </a:lnTo>
                <a:cubicBezTo>
                  <a:pt x="2611438" y="892318"/>
                  <a:pt x="2583006" y="920750"/>
                  <a:pt x="2547933" y="920750"/>
                </a:cubicBezTo>
                <a:lnTo>
                  <a:pt x="63504" y="920750"/>
                </a:lnTo>
                <a:cubicBezTo>
                  <a:pt x="28432" y="920750"/>
                  <a:pt x="0" y="892318"/>
                  <a:pt x="0" y="857246"/>
                </a:cubicBezTo>
                <a:lnTo>
                  <a:pt x="0" y="63504"/>
                </a:lnTo>
                <a:cubicBezTo>
                  <a:pt x="0" y="28432"/>
                  <a:pt x="28432" y="0"/>
                  <a:pt x="63504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5" name="Text 43"/>
          <p:cNvSpPr/>
          <p:nvPr/>
        </p:nvSpPr>
        <p:spPr>
          <a:xfrm>
            <a:off x="6449219" y="2897188"/>
            <a:ext cx="2413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Toplam Hata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405563" y="3087688"/>
            <a:ext cx="2500313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25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29/753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449219" y="3405188"/>
            <a:ext cx="2413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(%3.85)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9088438" y="2770188"/>
            <a:ext cx="2611438" cy="920750"/>
          </a:xfrm>
          <a:custGeom>
            <a:avLst/>
            <a:gdLst/>
            <a:ahLst/>
            <a:cxnLst/>
            <a:rect l="l" t="t" r="r" b="b"/>
            <a:pathLst>
              <a:path w="2611438" h="920750">
                <a:moveTo>
                  <a:pt x="63504" y="0"/>
                </a:moveTo>
                <a:lnTo>
                  <a:pt x="2547933" y="0"/>
                </a:lnTo>
                <a:cubicBezTo>
                  <a:pt x="2583006" y="0"/>
                  <a:pt x="2611438" y="28432"/>
                  <a:pt x="2611438" y="63504"/>
                </a:cubicBezTo>
                <a:lnTo>
                  <a:pt x="2611438" y="857246"/>
                </a:lnTo>
                <a:cubicBezTo>
                  <a:pt x="2611438" y="892318"/>
                  <a:pt x="2583006" y="920750"/>
                  <a:pt x="2547933" y="920750"/>
                </a:cubicBezTo>
                <a:lnTo>
                  <a:pt x="63504" y="920750"/>
                </a:lnTo>
                <a:cubicBezTo>
                  <a:pt x="28432" y="920750"/>
                  <a:pt x="0" y="892318"/>
                  <a:pt x="0" y="857246"/>
                </a:cubicBezTo>
                <a:lnTo>
                  <a:pt x="0" y="63504"/>
                </a:lnTo>
                <a:cubicBezTo>
                  <a:pt x="0" y="28432"/>
                  <a:pt x="28432" y="0"/>
                  <a:pt x="63504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9" name="Text 47"/>
          <p:cNvSpPr/>
          <p:nvPr/>
        </p:nvSpPr>
        <p:spPr>
          <a:xfrm>
            <a:off x="9187656" y="2897188"/>
            <a:ext cx="241300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Eğitim Süresi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9144000" y="3087688"/>
            <a:ext cx="2500313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250" b="1" dirty="0">
                <a:solidFill>
                  <a:srgbClr val="48BB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0.06s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350000" y="3817938"/>
            <a:ext cx="5349875" cy="889000"/>
          </a:xfrm>
          <a:custGeom>
            <a:avLst/>
            <a:gdLst/>
            <a:ahLst/>
            <a:cxnLst/>
            <a:rect l="l" t="t" r="r" b="b"/>
            <a:pathLst>
              <a:path w="5349875" h="889000">
                <a:moveTo>
                  <a:pt x="63501" y="0"/>
                </a:moveTo>
                <a:lnTo>
                  <a:pt x="5286374" y="0"/>
                </a:lnTo>
                <a:cubicBezTo>
                  <a:pt x="5321445" y="0"/>
                  <a:pt x="5349875" y="28430"/>
                  <a:pt x="5349875" y="63501"/>
                </a:cubicBezTo>
                <a:lnTo>
                  <a:pt x="5349875" y="825499"/>
                </a:lnTo>
                <a:cubicBezTo>
                  <a:pt x="5349875" y="860570"/>
                  <a:pt x="5321445" y="889000"/>
                  <a:pt x="5286374" y="889000"/>
                </a:cubicBezTo>
                <a:lnTo>
                  <a:pt x="63501" y="889000"/>
                </a:lnTo>
                <a:cubicBezTo>
                  <a:pt x="28430" y="889000"/>
                  <a:pt x="0" y="860570"/>
                  <a:pt x="0" y="825499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2" name="Text 50"/>
          <p:cNvSpPr/>
          <p:nvPr/>
        </p:nvSpPr>
        <p:spPr>
          <a:xfrm>
            <a:off x="6449219" y="3944937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MCC (Matthews Correlation Coefficient)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417469" y="4135438"/>
            <a:ext cx="5214938" cy="285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875" b="1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0.9427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449219" y="4421188"/>
            <a:ext cx="5151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7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-1 ile +1 arası, 0.94 = mükemmel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179344" y="5012531"/>
            <a:ext cx="5691188" cy="3365500"/>
          </a:xfrm>
          <a:custGeom>
            <a:avLst/>
            <a:gdLst/>
            <a:ahLst/>
            <a:cxnLst/>
            <a:rect l="l" t="t" r="r" b="b"/>
            <a:pathLst>
              <a:path w="5691188" h="3365500">
                <a:moveTo>
                  <a:pt x="95244" y="0"/>
                </a:moveTo>
                <a:lnTo>
                  <a:pt x="5595944" y="0"/>
                </a:lnTo>
                <a:cubicBezTo>
                  <a:pt x="5648545" y="0"/>
                  <a:pt x="5691188" y="42642"/>
                  <a:pt x="5691188" y="95244"/>
                </a:cubicBezTo>
                <a:lnTo>
                  <a:pt x="5691188" y="3270256"/>
                </a:lnTo>
                <a:cubicBezTo>
                  <a:pt x="5691188" y="3322858"/>
                  <a:pt x="5648545" y="3365500"/>
                  <a:pt x="5595944" y="3365500"/>
                </a:cubicBezTo>
                <a:lnTo>
                  <a:pt x="95244" y="3365500"/>
                </a:lnTo>
                <a:cubicBezTo>
                  <a:pt x="42642" y="3365500"/>
                  <a:pt x="0" y="3322858"/>
                  <a:pt x="0" y="3270256"/>
                </a:cubicBezTo>
                <a:lnTo>
                  <a:pt x="0" y="95244"/>
                </a:lnTo>
                <a:cubicBezTo>
                  <a:pt x="0" y="42677"/>
                  <a:pt x="42677" y="0"/>
                  <a:pt x="95244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 w="12700">
            <a:solidFill>
              <a:srgbClr val="A0AEC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56" name="Text 54"/>
          <p:cNvSpPr/>
          <p:nvPr/>
        </p:nvSpPr>
        <p:spPr>
          <a:xfrm>
            <a:off x="6342063" y="5175250"/>
            <a:ext cx="5461000" cy="2460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Neden SVM Kazandı?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361906" y="5580063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71438" y="142875"/>
                </a:moveTo>
                <a:cubicBezTo>
                  <a:pt x="110865" y="142875"/>
                  <a:pt x="142875" y="110865"/>
                  <a:pt x="142875" y="71438"/>
                </a:cubicBezTo>
                <a:cubicBezTo>
                  <a:pt x="142875" y="32010"/>
                  <a:pt x="110865" y="0"/>
                  <a:pt x="71438" y="0"/>
                </a:cubicBezTo>
                <a:cubicBezTo>
                  <a:pt x="32010" y="0"/>
                  <a:pt x="0" y="32010"/>
                  <a:pt x="0" y="71438"/>
                </a:cubicBezTo>
                <a:cubicBezTo>
                  <a:pt x="0" y="110865"/>
                  <a:pt x="32010" y="142875"/>
                  <a:pt x="71437" y="142875"/>
                </a:cubicBezTo>
                <a:close/>
                <a:moveTo>
                  <a:pt x="94990" y="59355"/>
                </a:moveTo>
                <a:lnTo>
                  <a:pt x="72665" y="95073"/>
                </a:lnTo>
                <a:cubicBezTo>
                  <a:pt x="71493" y="96943"/>
                  <a:pt x="69484" y="98115"/>
                  <a:pt x="67280" y="98227"/>
                </a:cubicBezTo>
                <a:cubicBezTo>
                  <a:pt x="65075" y="98338"/>
                  <a:pt x="62954" y="97334"/>
                  <a:pt x="61643" y="95548"/>
                </a:cubicBezTo>
                <a:lnTo>
                  <a:pt x="48248" y="77688"/>
                </a:lnTo>
                <a:cubicBezTo>
                  <a:pt x="46016" y="74730"/>
                  <a:pt x="46630" y="70545"/>
                  <a:pt x="49588" y="68312"/>
                </a:cubicBezTo>
                <a:cubicBezTo>
                  <a:pt x="52546" y="66080"/>
                  <a:pt x="56731" y="66694"/>
                  <a:pt x="58964" y="69652"/>
                </a:cubicBezTo>
                <a:lnTo>
                  <a:pt x="66498" y="79697"/>
                </a:lnTo>
                <a:lnTo>
                  <a:pt x="83632" y="52267"/>
                </a:lnTo>
                <a:cubicBezTo>
                  <a:pt x="85585" y="49141"/>
                  <a:pt x="89715" y="48165"/>
                  <a:pt x="92869" y="50146"/>
                </a:cubicBezTo>
                <a:cubicBezTo>
                  <a:pt x="96022" y="52127"/>
                  <a:pt x="96971" y="56229"/>
                  <a:pt x="94990" y="59382"/>
                </a:cubicBezTo>
                <a:close/>
              </a:path>
            </a:pathLst>
          </a:custGeom>
          <a:solidFill>
            <a:srgbClr val="48BB7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8" name="Text 56"/>
          <p:cNvSpPr/>
          <p:nvPr/>
        </p:nvSpPr>
        <p:spPr>
          <a:xfrm>
            <a:off x="6615906" y="5564188"/>
            <a:ext cx="1399111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Linear Separability: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6615906" y="5770563"/>
            <a:ext cx="3817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Finansal sentiment keyword-driven. "profit" pozitif, "loss" negatif.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6361906" y="6088063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71438" y="142875"/>
                </a:moveTo>
                <a:cubicBezTo>
                  <a:pt x="110865" y="142875"/>
                  <a:pt x="142875" y="110865"/>
                  <a:pt x="142875" y="71438"/>
                </a:cubicBezTo>
                <a:cubicBezTo>
                  <a:pt x="142875" y="32010"/>
                  <a:pt x="110865" y="0"/>
                  <a:pt x="71438" y="0"/>
                </a:cubicBezTo>
                <a:cubicBezTo>
                  <a:pt x="32010" y="0"/>
                  <a:pt x="0" y="32010"/>
                  <a:pt x="0" y="71438"/>
                </a:cubicBezTo>
                <a:cubicBezTo>
                  <a:pt x="0" y="110865"/>
                  <a:pt x="32010" y="142875"/>
                  <a:pt x="71437" y="142875"/>
                </a:cubicBezTo>
                <a:close/>
                <a:moveTo>
                  <a:pt x="94990" y="59355"/>
                </a:moveTo>
                <a:lnTo>
                  <a:pt x="72665" y="95073"/>
                </a:lnTo>
                <a:cubicBezTo>
                  <a:pt x="71493" y="96943"/>
                  <a:pt x="69484" y="98115"/>
                  <a:pt x="67280" y="98227"/>
                </a:cubicBezTo>
                <a:cubicBezTo>
                  <a:pt x="65075" y="98338"/>
                  <a:pt x="62954" y="97334"/>
                  <a:pt x="61643" y="95548"/>
                </a:cubicBezTo>
                <a:lnTo>
                  <a:pt x="48248" y="77688"/>
                </a:lnTo>
                <a:cubicBezTo>
                  <a:pt x="46016" y="74730"/>
                  <a:pt x="46630" y="70545"/>
                  <a:pt x="49588" y="68312"/>
                </a:cubicBezTo>
                <a:cubicBezTo>
                  <a:pt x="52546" y="66080"/>
                  <a:pt x="56731" y="66694"/>
                  <a:pt x="58964" y="69652"/>
                </a:cubicBezTo>
                <a:lnTo>
                  <a:pt x="66498" y="79697"/>
                </a:lnTo>
                <a:lnTo>
                  <a:pt x="83632" y="52267"/>
                </a:lnTo>
                <a:cubicBezTo>
                  <a:pt x="85585" y="49141"/>
                  <a:pt x="89715" y="48165"/>
                  <a:pt x="92869" y="50146"/>
                </a:cubicBezTo>
                <a:cubicBezTo>
                  <a:pt x="96022" y="52127"/>
                  <a:pt x="96971" y="56229"/>
                  <a:pt x="94990" y="59382"/>
                </a:cubicBezTo>
                <a:close/>
              </a:path>
            </a:pathLst>
          </a:custGeom>
          <a:solidFill>
            <a:srgbClr val="48BB7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61" name="Text 59"/>
          <p:cNvSpPr/>
          <p:nvPr/>
        </p:nvSpPr>
        <p:spPr>
          <a:xfrm>
            <a:off x="6615906" y="6072188"/>
            <a:ext cx="153984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Margin Maximization: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6615906" y="6278563"/>
            <a:ext cx="23415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 geniş margin = en iyi generalization.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6361906" y="6596063"/>
            <a:ext cx="142875" cy="142875"/>
          </a:xfrm>
          <a:custGeom>
            <a:avLst/>
            <a:gdLst/>
            <a:ahLst/>
            <a:cxnLst/>
            <a:rect l="l" t="t" r="r" b="b"/>
            <a:pathLst>
              <a:path w="142875" h="142875">
                <a:moveTo>
                  <a:pt x="71438" y="142875"/>
                </a:moveTo>
                <a:cubicBezTo>
                  <a:pt x="110865" y="142875"/>
                  <a:pt x="142875" y="110865"/>
                  <a:pt x="142875" y="71438"/>
                </a:cubicBezTo>
                <a:cubicBezTo>
                  <a:pt x="142875" y="32010"/>
                  <a:pt x="110865" y="0"/>
                  <a:pt x="71438" y="0"/>
                </a:cubicBezTo>
                <a:cubicBezTo>
                  <a:pt x="32010" y="0"/>
                  <a:pt x="0" y="32010"/>
                  <a:pt x="0" y="71438"/>
                </a:cubicBezTo>
                <a:cubicBezTo>
                  <a:pt x="0" y="110865"/>
                  <a:pt x="32010" y="142875"/>
                  <a:pt x="71437" y="142875"/>
                </a:cubicBezTo>
                <a:close/>
                <a:moveTo>
                  <a:pt x="94990" y="59355"/>
                </a:moveTo>
                <a:lnTo>
                  <a:pt x="72665" y="95073"/>
                </a:lnTo>
                <a:cubicBezTo>
                  <a:pt x="71493" y="96943"/>
                  <a:pt x="69484" y="98115"/>
                  <a:pt x="67280" y="98227"/>
                </a:cubicBezTo>
                <a:cubicBezTo>
                  <a:pt x="65075" y="98338"/>
                  <a:pt x="62954" y="97334"/>
                  <a:pt x="61643" y="95548"/>
                </a:cubicBezTo>
                <a:lnTo>
                  <a:pt x="48248" y="77688"/>
                </a:lnTo>
                <a:cubicBezTo>
                  <a:pt x="46016" y="74730"/>
                  <a:pt x="46630" y="70545"/>
                  <a:pt x="49588" y="68312"/>
                </a:cubicBezTo>
                <a:cubicBezTo>
                  <a:pt x="52546" y="66080"/>
                  <a:pt x="56731" y="66694"/>
                  <a:pt x="58964" y="69652"/>
                </a:cubicBezTo>
                <a:lnTo>
                  <a:pt x="66498" y="79697"/>
                </a:lnTo>
                <a:lnTo>
                  <a:pt x="83632" y="52267"/>
                </a:lnTo>
                <a:cubicBezTo>
                  <a:pt x="85585" y="49141"/>
                  <a:pt x="89715" y="48165"/>
                  <a:pt x="92869" y="50146"/>
                </a:cubicBezTo>
                <a:cubicBezTo>
                  <a:pt x="96022" y="52127"/>
                  <a:pt x="96971" y="56229"/>
                  <a:pt x="94990" y="59382"/>
                </a:cubicBezTo>
                <a:close/>
              </a:path>
            </a:pathLst>
          </a:custGeom>
          <a:solidFill>
            <a:srgbClr val="48BB7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64" name="Text 62"/>
          <p:cNvSpPr/>
          <p:nvPr/>
        </p:nvSpPr>
        <p:spPr>
          <a:xfrm>
            <a:off x="6615906" y="6580188"/>
            <a:ext cx="32348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Hız: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6615906" y="6786563"/>
            <a:ext cx="23415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0.06s vs MLP'nin 4.21s (70x daha hızlı!).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321469" y="8509744"/>
            <a:ext cx="11549063" cy="484187"/>
          </a:xfrm>
          <a:custGeom>
            <a:avLst/>
            <a:gdLst/>
            <a:ahLst/>
            <a:cxnLst/>
            <a:rect l="l" t="t" r="r" b="b"/>
            <a:pathLst>
              <a:path w="11549063" h="484187">
                <a:moveTo>
                  <a:pt x="63501" y="0"/>
                </a:moveTo>
                <a:lnTo>
                  <a:pt x="11485561" y="0"/>
                </a:lnTo>
                <a:cubicBezTo>
                  <a:pt x="11520632" y="0"/>
                  <a:pt x="11549063" y="28430"/>
                  <a:pt x="11549063" y="63501"/>
                </a:cubicBezTo>
                <a:lnTo>
                  <a:pt x="11549063" y="420686"/>
                </a:lnTo>
                <a:cubicBezTo>
                  <a:pt x="11549063" y="455757"/>
                  <a:pt x="11520632" y="484188"/>
                  <a:pt x="11485561" y="484187"/>
                </a:cubicBezTo>
                <a:lnTo>
                  <a:pt x="63501" y="484187"/>
                </a:lnTo>
                <a:cubicBezTo>
                  <a:pt x="28430" y="484187"/>
                  <a:pt x="0" y="455757"/>
                  <a:pt x="0" y="420686"/>
                </a:cubicBezTo>
                <a:lnTo>
                  <a:pt x="0" y="63501"/>
                </a:lnTo>
                <a:cubicBezTo>
                  <a:pt x="0" y="28454"/>
                  <a:pt x="28454" y="0"/>
                  <a:pt x="63501" y="0"/>
                </a:cubicBezTo>
                <a:close/>
              </a:path>
            </a:pathLst>
          </a:custGeom>
          <a:solidFill>
            <a:srgbClr val="4A5568">
              <a:alpha val="20000"/>
            </a:srgbClr>
          </a:solidFill>
          <a:ln w="12700">
            <a:solidFill>
              <a:srgbClr val="A0AEC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67" name="Shape 65"/>
          <p:cNvSpPr/>
          <p:nvPr/>
        </p:nvSpPr>
        <p:spPr>
          <a:xfrm>
            <a:off x="482203" y="8672463"/>
            <a:ext cx="138906" cy="158750"/>
          </a:xfrm>
          <a:custGeom>
            <a:avLst/>
            <a:gdLst/>
            <a:ahLst/>
            <a:cxnLst/>
            <a:rect l="l" t="t" r="r" b="b"/>
            <a:pathLst>
              <a:path w="138906" h="158750">
                <a:moveTo>
                  <a:pt x="79375" y="49609"/>
                </a:moveTo>
                <a:lnTo>
                  <a:pt x="79375" y="79375"/>
                </a:lnTo>
                <a:lnTo>
                  <a:pt x="119062" y="79375"/>
                </a:lnTo>
                <a:lnTo>
                  <a:pt x="119062" y="49609"/>
                </a:lnTo>
                <a:lnTo>
                  <a:pt x="79375" y="49609"/>
                </a:lnTo>
                <a:close/>
                <a:moveTo>
                  <a:pt x="59531" y="49609"/>
                </a:moveTo>
                <a:lnTo>
                  <a:pt x="19844" y="49609"/>
                </a:lnTo>
                <a:lnTo>
                  <a:pt x="19844" y="79375"/>
                </a:lnTo>
                <a:lnTo>
                  <a:pt x="59531" y="79375"/>
                </a:lnTo>
                <a:lnTo>
                  <a:pt x="59531" y="49609"/>
                </a:lnTo>
                <a:close/>
                <a:moveTo>
                  <a:pt x="0" y="99219"/>
                </a:moveTo>
                <a:lnTo>
                  <a:pt x="0" y="29766"/>
                </a:lnTo>
                <a:cubicBezTo>
                  <a:pt x="0" y="18821"/>
                  <a:pt x="8899" y="9922"/>
                  <a:pt x="19844" y="9922"/>
                </a:cubicBezTo>
                <a:lnTo>
                  <a:pt x="119062" y="9922"/>
                </a:lnTo>
                <a:cubicBezTo>
                  <a:pt x="130008" y="9922"/>
                  <a:pt x="138906" y="18821"/>
                  <a:pt x="138906" y="29766"/>
                </a:cubicBezTo>
                <a:lnTo>
                  <a:pt x="138906" y="128984"/>
                </a:lnTo>
                <a:cubicBezTo>
                  <a:pt x="138906" y="139929"/>
                  <a:pt x="130008" y="148828"/>
                  <a:pt x="119062" y="148828"/>
                </a:cubicBezTo>
                <a:lnTo>
                  <a:pt x="19844" y="148828"/>
                </a:lnTo>
                <a:cubicBezTo>
                  <a:pt x="8899" y="148828"/>
                  <a:pt x="0" y="139929"/>
                  <a:pt x="0" y="128984"/>
                </a:cubicBezTo>
                <a:lnTo>
                  <a:pt x="0" y="99219"/>
                </a:lnTo>
                <a:close/>
                <a:moveTo>
                  <a:pt x="119062" y="99219"/>
                </a:moveTo>
                <a:lnTo>
                  <a:pt x="79375" y="99219"/>
                </a:lnTo>
                <a:lnTo>
                  <a:pt x="79375" y="128984"/>
                </a:lnTo>
                <a:lnTo>
                  <a:pt x="119062" y="128984"/>
                </a:lnTo>
                <a:lnTo>
                  <a:pt x="119062" y="99219"/>
                </a:lnTo>
                <a:close/>
                <a:moveTo>
                  <a:pt x="59531" y="128984"/>
                </a:moveTo>
                <a:lnTo>
                  <a:pt x="59531" y="99219"/>
                </a:lnTo>
                <a:lnTo>
                  <a:pt x="19844" y="99219"/>
                </a:lnTo>
                <a:lnTo>
                  <a:pt x="19844" y="128984"/>
                </a:lnTo>
                <a:lnTo>
                  <a:pt x="59531" y="128984"/>
                </a:ln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68" name="Text 66"/>
          <p:cNvSpPr/>
          <p:nvPr/>
        </p:nvSpPr>
        <p:spPr>
          <a:xfrm>
            <a:off x="746125" y="8640713"/>
            <a:ext cx="419100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Jupyter Notebook Cell 12-13: Comparison Table &amp; Bar Chart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8880078" y="8656588"/>
            <a:ext cx="2921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BEST MODEL: Linear SVM with %96.18 F1-Score!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50849" y="438561"/>
            <a:ext cx="70170" cy="421019"/>
          </a:xfrm>
          <a:custGeom>
            <a:avLst/>
            <a:gdLst/>
            <a:ahLst/>
            <a:cxnLst/>
            <a:rect l="l" t="t" r="r" b="b"/>
            <a:pathLst>
              <a:path w="70170" h="421019">
                <a:moveTo>
                  <a:pt x="0" y="0"/>
                </a:moveTo>
                <a:lnTo>
                  <a:pt x="70170" y="0"/>
                </a:lnTo>
                <a:lnTo>
                  <a:pt x="70170" y="421019"/>
                </a:lnTo>
                <a:lnTo>
                  <a:pt x="0" y="421019"/>
                </a:lnTo>
                <a:lnTo>
                  <a:pt x="0" y="0"/>
                </a:ln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" name="Text 1"/>
          <p:cNvSpPr/>
          <p:nvPr/>
        </p:nvSpPr>
        <p:spPr>
          <a:xfrm>
            <a:off x="526273" y="350849"/>
            <a:ext cx="3543574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b="1" kern="0" spc="97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VISUALIZATIONS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26273" y="526273"/>
            <a:ext cx="3692685" cy="4210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15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Görselleştirmeler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50849" y="1052547"/>
            <a:ext cx="11578014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1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Confusion Matrix, ROC Curves &amp; Learning Curves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55235" y="1442866"/>
            <a:ext cx="3727770" cy="4824173"/>
          </a:xfrm>
          <a:custGeom>
            <a:avLst/>
            <a:gdLst/>
            <a:ahLst/>
            <a:cxnLst/>
            <a:rect l="l" t="t" r="r" b="b"/>
            <a:pathLst>
              <a:path w="3727770" h="4824173">
                <a:moveTo>
                  <a:pt x="105272" y="0"/>
                </a:moveTo>
                <a:lnTo>
                  <a:pt x="3622498" y="0"/>
                </a:lnTo>
                <a:cubicBezTo>
                  <a:pt x="3680638" y="0"/>
                  <a:pt x="3727770" y="47132"/>
                  <a:pt x="3727770" y="105272"/>
                </a:cubicBezTo>
                <a:lnTo>
                  <a:pt x="3727770" y="4718900"/>
                </a:lnTo>
                <a:cubicBezTo>
                  <a:pt x="3727770" y="4777041"/>
                  <a:pt x="3680638" y="4824173"/>
                  <a:pt x="3622498" y="4824173"/>
                </a:cubicBezTo>
                <a:lnTo>
                  <a:pt x="105272" y="4824173"/>
                </a:lnTo>
                <a:cubicBezTo>
                  <a:pt x="47132" y="4824173"/>
                  <a:pt x="0" y="4777041"/>
                  <a:pt x="0" y="4718900"/>
                </a:cubicBezTo>
                <a:lnTo>
                  <a:pt x="0" y="105272"/>
                </a:lnTo>
                <a:cubicBezTo>
                  <a:pt x="0" y="47171"/>
                  <a:pt x="47171" y="0"/>
                  <a:pt x="105272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 w="12700">
            <a:solidFill>
              <a:srgbClr val="A0AEC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7" name="Shape 5"/>
          <p:cNvSpPr/>
          <p:nvPr/>
        </p:nvSpPr>
        <p:spPr>
          <a:xfrm>
            <a:off x="535045" y="1622676"/>
            <a:ext cx="421019" cy="421019"/>
          </a:xfrm>
          <a:custGeom>
            <a:avLst/>
            <a:gdLst/>
            <a:ahLst/>
            <a:cxnLst/>
            <a:rect l="l" t="t" r="r" b="b"/>
            <a:pathLst>
              <a:path w="421019" h="421019">
                <a:moveTo>
                  <a:pt x="210509" y="0"/>
                </a:moveTo>
                <a:lnTo>
                  <a:pt x="210509" y="0"/>
                </a:lnTo>
                <a:cubicBezTo>
                  <a:pt x="326693" y="0"/>
                  <a:pt x="421019" y="94326"/>
                  <a:pt x="421019" y="210509"/>
                </a:cubicBezTo>
                <a:lnTo>
                  <a:pt x="421019" y="210509"/>
                </a:lnTo>
                <a:cubicBezTo>
                  <a:pt x="421019" y="326693"/>
                  <a:pt x="326693" y="421019"/>
                  <a:pt x="210509" y="421019"/>
                </a:cubicBezTo>
                <a:lnTo>
                  <a:pt x="210509" y="421019"/>
                </a:lnTo>
                <a:cubicBezTo>
                  <a:pt x="94326" y="421019"/>
                  <a:pt x="0" y="326693"/>
                  <a:pt x="0" y="210509"/>
                </a:cubicBezTo>
                <a:lnTo>
                  <a:pt x="0" y="210509"/>
                </a:lnTo>
                <a:cubicBezTo>
                  <a:pt x="0" y="94326"/>
                  <a:pt x="94326" y="0"/>
                  <a:pt x="210509" y="0"/>
                </a:cubicBezTo>
                <a:close/>
              </a:path>
            </a:pathLst>
          </a:custGeom>
          <a:solidFill>
            <a:srgbClr val="B79468">
              <a:alpha val="30196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8" name="Shape 6"/>
          <p:cNvSpPr/>
          <p:nvPr/>
        </p:nvSpPr>
        <p:spPr>
          <a:xfrm>
            <a:off x="668806" y="1745473"/>
            <a:ext cx="153496" cy="175424"/>
          </a:xfrm>
          <a:custGeom>
            <a:avLst/>
            <a:gdLst/>
            <a:ahLst/>
            <a:cxnLst/>
            <a:rect l="l" t="t" r="r" b="b"/>
            <a:pathLst>
              <a:path w="153496" h="175424">
                <a:moveTo>
                  <a:pt x="131568" y="32892"/>
                </a:moveTo>
                <a:lnTo>
                  <a:pt x="131568" y="54820"/>
                </a:lnTo>
                <a:lnTo>
                  <a:pt x="109640" y="54820"/>
                </a:lnTo>
                <a:lnTo>
                  <a:pt x="109640" y="32892"/>
                </a:lnTo>
                <a:lnTo>
                  <a:pt x="131568" y="32892"/>
                </a:lnTo>
                <a:close/>
                <a:moveTo>
                  <a:pt x="131568" y="76748"/>
                </a:moveTo>
                <a:lnTo>
                  <a:pt x="131568" y="98676"/>
                </a:lnTo>
                <a:lnTo>
                  <a:pt x="109640" y="98676"/>
                </a:lnTo>
                <a:lnTo>
                  <a:pt x="109640" y="76748"/>
                </a:lnTo>
                <a:lnTo>
                  <a:pt x="131568" y="76748"/>
                </a:lnTo>
                <a:close/>
                <a:moveTo>
                  <a:pt x="131568" y="120604"/>
                </a:moveTo>
                <a:lnTo>
                  <a:pt x="131568" y="142532"/>
                </a:lnTo>
                <a:lnTo>
                  <a:pt x="109640" y="142532"/>
                </a:lnTo>
                <a:lnTo>
                  <a:pt x="109640" y="120604"/>
                </a:lnTo>
                <a:lnTo>
                  <a:pt x="131568" y="120604"/>
                </a:lnTo>
                <a:close/>
                <a:moveTo>
                  <a:pt x="87712" y="98676"/>
                </a:moveTo>
                <a:lnTo>
                  <a:pt x="65784" y="98676"/>
                </a:lnTo>
                <a:lnTo>
                  <a:pt x="65784" y="76748"/>
                </a:lnTo>
                <a:lnTo>
                  <a:pt x="87712" y="76748"/>
                </a:lnTo>
                <a:lnTo>
                  <a:pt x="87712" y="98676"/>
                </a:lnTo>
                <a:close/>
                <a:moveTo>
                  <a:pt x="65784" y="120604"/>
                </a:moveTo>
                <a:lnTo>
                  <a:pt x="87712" y="120604"/>
                </a:lnTo>
                <a:lnTo>
                  <a:pt x="87712" y="142532"/>
                </a:lnTo>
                <a:lnTo>
                  <a:pt x="65784" y="142532"/>
                </a:lnTo>
                <a:lnTo>
                  <a:pt x="65784" y="120604"/>
                </a:lnTo>
                <a:close/>
                <a:moveTo>
                  <a:pt x="43856" y="98676"/>
                </a:moveTo>
                <a:lnTo>
                  <a:pt x="21928" y="98676"/>
                </a:lnTo>
                <a:lnTo>
                  <a:pt x="21928" y="76748"/>
                </a:lnTo>
                <a:lnTo>
                  <a:pt x="43856" y="76748"/>
                </a:lnTo>
                <a:lnTo>
                  <a:pt x="43856" y="98676"/>
                </a:lnTo>
                <a:close/>
                <a:moveTo>
                  <a:pt x="21928" y="120604"/>
                </a:moveTo>
                <a:lnTo>
                  <a:pt x="43856" y="120604"/>
                </a:lnTo>
                <a:lnTo>
                  <a:pt x="43856" y="142532"/>
                </a:lnTo>
                <a:lnTo>
                  <a:pt x="21928" y="142532"/>
                </a:lnTo>
                <a:lnTo>
                  <a:pt x="21928" y="120604"/>
                </a:lnTo>
                <a:close/>
                <a:moveTo>
                  <a:pt x="21928" y="54820"/>
                </a:moveTo>
                <a:lnTo>
                  <a:pt x="21928" y="32892"/>
                </a:lnTo>
                <a:lnTo>
                  <a:pt x="43856" y="32892"/>
                </a:lnTo>
                <a:lnTo>
                  <a:pt x="43856" y="54820"/>
                </a:lnTo>
                <a:lnTo>
                  <a:pt x="21928" y="54820"/>
                </a:lnTo>
                <a:close/>
                <a:moveTo>
                  <a:pt x="65784" y="54820"/>
                </a:moveTo>
                <a:lnTo>
                  <a:pt x="65784" y="32892"/>
                </a:lnTo>
                <a:lnTo>
                  <a:pt x="87712" y="32892"/>
                </a:lnTo>
                <a:lnTo>
                  <a:pt x="87712" y="54820"/>
                </a:lnTo>
                <a:lnTo>
                  <a:pt x="65784" y="54820"/>
                </a:lnTo>
                <a:close/>
                <a:moveTo>
                  <a:pt x="21928" y="10964"/>
                </a:moveTo>
                <a:cubicBezTo>
                  <a:pt x="9833" y="10964"/>
                  <a:pt x="0" y="20797"/>
                  <a:pt x="0" y="32892"/>
                </a:cubicBezTo>
                <a:lnTo>
                  <a:pt x="0" y="142532"/>
                </a:lnTo>
                <a:cubicBezTo>
                  <a:pt x="0" y="154627"/>
                  <a:pt x="9833" y="164460"/>
                  <a:pt x="21928" y="164460"/>
                </a:cubicBezTo>
                <a:lnTo>
                  <a:pt x="131568" y="164460"/>
                </a:lnTo>
                <a:cubicBezTo>
                  <a:pt x="143663" y="164460"/>
                  <a:pt x="153496" y="154627"/>
                  <a:pt x="153496" y="142532"/>
                </a:cubicBezTo>
                <a:lnTo>
                  <a:pt x="153496" y="32892"/>
                </a:lnTo>
                <a:cubicBezTo>
                  <a:pt x="153496" y="20797"/>
                  <a:pt x="143663" y="10964"/>
                  <a:pt x="131568" y="10964"/>
                </a:cubicBezTo>
                <a:lnTo>
                  <a:pt x="21928" y="10964"/>
                </a:ln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9" name="Text 7"/>
          <p:cNvSpPr/>
          <p:nvPr/>
        </p:nvSpPr>
        <p:spPr>
          <a:xfrm>
            <a:off x="1061318" y="1710388"/>
            <a:ext cx="1719160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1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Confusion Matrices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35045" y="2184035"/>
            <a:ext cx="3368150" cy="2131407"/>
          </a:xfrm>
          <a:custGeom>
            <a:avLst/>
            <a:gdLst/>
            <a:ahLst/>
            <a:cxnLst/>
            <a:rect l="l" t="t" r="r" b="b"/>
            <a:pathLst>
              <a:path w="3368150" h="2131407">
                <a:moveTo>
                  <a:pt x="70166" y="0"/>
                </a:moveTo>
                <a:lnTo>
                  <a:pt x="3297984" y="0"/>
                </a:lnTo>
                <a:cubicBezTo>
                  <a:pt x="3336735" y="0"/>
                  <a:pt x="3368150" y="31414"/>
                  <a:pt x="3368150" y="70166"/>
                </a:cubicBezTo>
                <a:lnTo>
                  <a:pt x="3368150" y="2061241"/>
                </a:lnTo>
                <a:cubicBezTo>
                  <a:pt x="3368150" y="2099993"/>
                  <a:pt x="3336735" y="2131407"/>
                  <a:pt x="3297984" y="2131407"/>
                </a:cubicBezTo>
                <a:lnTo>
                  <a:pt x="70166" y="2131407"/>
                </a:lnTo>
                <a:cubicBezTo>
                  <a:pt x="31414" y="2131407"/>
                  <a:pt x="0" y="2099993"/>
                  <a:pt x="0" y="2061241"/>
                </a:cubicBezTo>
                <a:lnTo>
                  <a:pt x="0" y="70166"/>
                </a:lnTo>
                <a:cubicBezTo>
                  <a:pt x="0" y="31440"/>
                  <a:pt x="31440" y="0"/>
                  <a:pt x="70166" y="0"/>
                </a:cubicBezTo>
                <a:close/>
              </a:path>
            </a:pathLst>
          </a:custGeom>
          <a:solidFill>
            <a:srgbClr val="1A202C">
              <a:alpha val="8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1" name="Shape 9"/>
          <p:cNvSpPr/>
          <p:nvPr/>
        </p:nvSpPr>
        <p:spPr>
          <a:xfrm>
            <a:off x="1989149" y="2654665"/>
            <a:ext cx="460489" cy="526273"/>
          </a:xfrm>
          <a:custGeom>
            <a:avLst/>
            <a:gdLst/>
            <a:ahLst/>
            <a:cxnLst/>
            <a:rect l="l" t="t" r="r" b="b"/>
            <a:pathLst>
              <a:path w="460489" h="526273">
                <a:moveTo>
                  <a:pt x="65784" y="32892"/>
                </a:moveTo>
                <a:cubicBezTo>
                  <a:pt x="29500" y="32892"/>
                  <a:pt x="0" y="62392"/>
                  <a:pt x="0" y="98676"/>
                </a:cubicBezTo>
                <a:lnTo>
                  <a:pt x="0" y="427597"/>
                </a:lnTo>
                <a:cubicBezTo>
                  <a:pt x="0" y="463881"/>
                  <a:pt x="29500" y="493381"/>
                  <a:pt x="65784" y="493381"/>
                </a:cubicBezTo>
                <a:lnTo>
                  <a:pt x="394705" y="493381"/>
                </a:lnTo>
                <a:cubicBezTo>
                  <a:pt x="430989" y="493381"/>
                  <a:pt x="460489" y="463881"/>
                  <a:pt x="460489" y="427597"/>
                </a:cubicBezTo>
                <a:lnTo>
                  <a:pt x="460489" y="98676"/>
                </a:lnTo>
                <a:cubicBezTo>
                  <a:pt x="460489" y="62392"/>
                  <a:pt x="430989" y="32892"/>
                  <a:pt x="394705" y="32892"/>
                </a:cubicBezTo>
                <a:lnTo>
                  <a:pt x="65784" y="32892"/>
                </a:lnTo>
                <a:close/>
                <a:moveTo>
                  <a:pt x="131568" y="115122"/>
                </a:moveTo>
                <a:cubicBezTo>
                  <a:pt x="158799" y="115122"/>
                  <a:pt x="180906" y="137230"/>
                  <a:pt x="180906" y="164460"/>
                </a:cubicBezTo>
                <a:cubicBezTo>
                  <a:pt x="180906" y="191691"/>
                  <a:pt x="158799" y="213799"/>
                  <a:pt x="131568" y="213799"/>
                </a:cubicBezTo>
                <a:cubicBezTo>
                  <a:pt x="104338" y="213799"/>
                  <a:pt x="82230" y="191691"/>
                  <a:pt x="82230" y="164460"/>
                </a:cubicBezTo>
                <a:cubicBezTo>
                  <a:pt x="82230" y="137230"/>
                  <a:pt x="104338" y="115122"/>
                  <a:pt x="131568" y="115122"/>
                </a:cubicBezTo>
                <a:close/>
                <a:moveTo>
                  <a:pt x="279583" y="230245"/>
                </a:moveTo>
                <a:cubicBezTo>
                  <a:pt x="288217" y="230245"/>
                  <a:pt x="296132" y="234767"/>
                  <a:pt x="300654" y="242065"/>
                </a:cubicBezTo>
                <a:lnTo>
                  <a:pt x="391107" y="390080"/>
                </a:lnTo>
                <a:cubicBezTo>
                  <a:pt x="395733" y="397686"/>
                  <a:pt x="395938" y="407245"/>
                  <a:pt x="391621" y="415057"/>
                </a:cubicBezTo>
                <a:cubicBezTo>
                  <a:pt x="387304" y="422869"/>
                  <a:pt x="378979" y="427597"/>
                  <a:pt x="370036" y="427597"/>
                </a:cubicBezTo>
                <a:lnTo>
                  <a:pt x="90453" y="427597"/>
                </a:lnTo>
                <a:cubicBezTo>
                  <a:pt x="81305" y="427597"/>
                  <a:pt x="72774" y="422458"/>
                  <a:pt x="68559" y="414338"/>
                </a:cubicBezTo>
                <a:cubicBezTo>
                  <a:pt x="64345" y="406217"/>
                  <a:pt x="64962" y="396350"/>
                  <a:pt x="70204" y="388846"/>
                </a:cubicBezTo>
                <a:lnTo>
                  <a:pt x="127765" y="306616"/>
                </a:lnTo>
                <a:cubicBezTo>
                  <a:pt x="132391" y="300038"/>
                  <a:pt x="139894" y="296132"/>
                  <a:pt x="148014" y="296132"/>
                </a:cubicBezTo>
                <a:cubicBezTo>
                  <a:pt x="156135" y="296132"/>
                  <a:pt x="163638" y="300038"/>
                  <a:pt x="168264" y="306616"/>
                </a:cubicBezTo>
                <a:lnTo>
                  <a:pt x="195400" y="345470"/>
                </a:lnTo>
                <a:lnTo>
                  <a:pt x="258511" y="242168"/>
                </a:lnTo>
                <a:cubicBezTo>
                  <a:pt x="263034" y="234870"/>
                  <a:pt x="270949" y="230347"/>
                  <a:pt x="279583" y="230347"/>
                </a:cubicBezTo>
                <a:close/>
              </a:path>
            </a:pathLst>
          </a:custGeom>
          <a:solidFill>
            <a:srgbClr val="B7946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2" name="Text 10"/>
          <p:cNvSpPr/>
          <p:nvPr/>
        </p:nvSpPr>
        <p:spPr>
          <a:xfrm>
            <a:off x="1168080" y="3321278"/>
            <a:ext cx="2105094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43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Cell 15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172466" y="3637042"/>
            <a:ext cx="2096322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0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figures/confusion_matrices.png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35045" y="4458659"/>
            <a:ext cx="3368150" cy="728012"/>
          </a:xfrm>
          <a:custGeom>
            <a:avLst/>
            <a:gdLst/>
            <a:ahLst/>
            <a:cxnLst/>
            <a:rect l="l" t="t" r="r" b="b"/>
            <a:pathLst>
              <a:path w="3368150" h="728012">
                <a:moveTo>
                  <a:pt x="70173" y="0"/>
                </a:moveTo>
                <a:lnTo>
                  <a:pt x="3297977" y="0"/>
                </a:lnTo>
                <a:cubicBezTo>
                  <a:pt x="3336732" y="0"/>
                  <a:pt x="3368150" y="31418"/>
                  <a:pt x="3368150" y="70173"/>
                </a:cubicBezTo>
                <a:lnTo>
                  <a:pt x="3368150" y="657838"/>
                </a:lnTo>
                <a:cubicBezTo>
                  <a:pt x="3368150" y="696594"/>
                  <a:pt x="3336732" y="728012"/>
                  <a:pt x="3297977" y="728012"/>
                </a:cubicBezTo>
                <a:lnTo>
                  <a:pt x="70173" y="728012"/>
                </a:lnTo>
                <a:cubicBezTo>
                  <a:pt x="31443" y="728012"/>
                  <a:pt x="0" y="696568"/>
                  <a:pt x="0" y="657838"/>
                </a:cubicBezTo>
                <a:lnTo>
                  <a:pt x="0" y="70173"/>
                </a:lnTo>
                <a:cubicBezTo>
                  <a:pt x="0" y="31443"/>
                  <a:pt x="31443" y="0"/>
                  <a:pt x="70173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5" name="Text 13"/>
          <p:cNvSpPr/>
          <p:nvPr/>
        </p:nvSpPr>
        <p:spPr>
          <a:xfrm>
            <a:off x="640299" y="4563914"/>
            <a:ext cx="3219039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Linear SVM Performansı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09600" y="4774423"/>
            <a:ext cx="1070089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67" b="1" dirty="0">
                <a:solidFill>
                  <a:srgbClr val="E53E3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Neg: 233/242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13986" y="4949848"/>
            <a:ext cx="1061318" cy="1315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29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%96.3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685719" y="4774423"/>
            <a:ext cx="1070089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67" b="1" dirty="0">
                <a:solidFill>
                  <a:srgbClr val="4299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Neu: 242/248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690105" y="4949848"/>
            <a:ext cx="1061318" cy="1315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29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%97.6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2761839" y="4774423"/>
            <a:ext cx="1070089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67" b="1" dirty="0">
                <a:solidFill>
                  <a:srgbClr val="48BB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Pos: 249/263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2766224" y="4949848"/>
            <a:ext cx="1061318" cy="13156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29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%94.7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535045" y="5256841"/>
            <a:ext cx="3368150" cy="833266"/>
          </a:xfrm>
          <a:custGeom>
            <a:avLst/>
            <a:gdLst/>
            <a:ahLst/>
            <a:cxnLst/>
            <a:rect l="l" t="t" r="r" b="b"/>
            <a:pathLst>
              <a:path w="3368150" h="833266">
                <a:moveTo>
                  <a:pt x="70169" y="0"/>
                </a:moveTo>
                <a:lnTo>
                  <a:pt x="3297980" y="0"/>
                </a:lnTo>
                <a:cubicBezTo>
                  <a:pt x="3336734" y="0"/>
                  <a:pt x="3368150" y="31416"/>
                  <a:pt x="3368150" y="70169"/>
                </a:cubicBezTo>
                <a:lnTo>
                  <a:pt x="3368150" y="763097"/>
                </a:lnTo>
                <a:cubicBezTo>
                  <a:pt x="3368150" y="801850"/>
                  <a:pt x="3336734" y="833266"/>
                  <a:pt x="3297980" y="833266"/>
                </a:cubicBezTo>
                <a:lnTo>
                  <a:pt x="70169" y="833266"/>
                </a:lnTo>
                <a:cubicBezTo>
                  <a:pt x="31442" y="833266"/>
                  <a:pt x="0" y="801824"/>
                  <a:pt x="0" y="763097"/>
                </a:cubicBezTo>
                <a:lnTo>
                  <a:pt x="0" y="70169"/>
                </a:lnTo>
                <a:cubicBezTo>
                  <a:pt x="0" y="31442"/>
                  <a:pt x="31442" y="0"/>
                  <a:pt x="70169" y="0"/>
                </a:cubicBezTo>
                <a:close/>
              </a:path>
            </a:pathLst>
          </a:custGeom>
          <a:solidFill>
            <a:srgbClr val="B79468">
              <a:alpha val="2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3" name="Text 21"/>
          <p:cNvSpPr/>
          <p:nvPr/>
        </p:nvSpPr>
        <p:spPr>
          <a:xfrm>
            <a:off x="609600" y="5362095"/>
            <a:ext cx="3219039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Toplam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87672" y="5537520"/>
            <a:ext cx="3262895" cy="271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58" b="1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724/753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09600" y="5809428"/>
            <a:ext cx="3219039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29 hata (%3.85)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232663" y="1442866"/>
            <a:ext cx="3727770" cy="4824173"/>
          </a:xfrm>
          <a:custGeom>
            <a:avLst/>
            <a:gdLst/>
            <a:ahLst/>
            <a:cxnLst/>
            <a:rect l="l" t="t" r="r" b="b"/>
            <a:pathLst>
              <a:path w="3727770" h="4824173">
                <a:moveTo>
                  <a:pt x="105272" y="0"/>
                </a:moveTo>
                <a:lnTo>
                  <a:pt x="3622498" y="0"/>
                </a:lnTo>
                <a:cubicBezTo>
                  <a:pt x="3680638" y="0"/>
                  <a:pt x="3727770" y="47132"/>
                  <a:pt x="3727770" y="105272"/>
                </a:cubicBezTo>
                <a:lnTo>
                  <a:pt x="3727770" y="4718900"/>
                </a:lnTo>
                <a:cubicBezTo>
                  <a:pt x="3727770" y="4777041"/>
                  <a:pt x="3680638" y="4824173"/>
                  <a:pt x="3622498" y="4824173"/>
                </a:cubicBezTo>
                <a:lnTo>
                  <a:pt x="105272" y="4824173"/>
                </a:lnTo>
                <a:cubicBezTo>
                  <a:pt x="47132" y="4824173"/>
                  <a:pt x="0" y="4777041"/>
                  <a:pt x="0" y="4718900"/>
                </a:cubicBezTo>
                <a:lnTo>
                  <a:pt x="0" y="105272"/>
                </a:lnTo>
                <a:cubicBezTo>
                  <a:pt x="0" y="47171"/>
                  <a:pt x="47171" y="0"/>
                  <a:pt x="105272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 w="12700">
            <a:solidFill>
              <a:srgbClr val="A0AEC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27" name="Shape 25"/>
          <p:cNvSpPr/>
          <p:nvPr/>
        </p:nvSpPr>
        <p:spPr>
          <a:xfrm>
            <a:off x="4412473" y="1622676"/>
            <a:ext cx="421019" cy="421019"/>
          </a:xfrm>
          <a:custGeom>
            <a:avLst/>
            <a:gdLst/>
            <a:ahLst/>
            <a:cxnLst/>
            <a:rect l="l" t="t" r="r" b="b"/>
            <a:pathLst>
              <a:path w="421019" h="421019">
                <a:moveTo>
                  <a:pt x="210509" y="0"/>
                </a:moveTo>
                <a:lnTo>
                  <a:pt x="210509" y="0"/>
                </a:lnTo>
                <a:cubicBezTo>
                  <a:pt x="326693" y="0"/>
                  <a:pt x="421019" y="94326"/>
                  <a:pt x="421019" y="210509"/>
                </a:cubicBezTo>
                <a:lnTo>
                  <a:pt x="421019" y="210509"/>
                </a:lnTo>
                <a:cubicBezTo>
                  <a:pt x="421019" y="326693"/>
                  <a:pt x="326693" y="421019"/>
                  <a:pt x="210509" y="421019"/>
                </a:cubicBezTo>
                <a:lnTo>
                  <a:pt x="210509" y="421019"/>
                </a:lnTo>
                <a:cubicBezTo>
                  <a:pt x="94326" y="421019"/>
                  <a:pt x="0" y="326693"/>
                  <a:pt x="0" y="210509"/>
                </a:cubicBezTo>
                <a:lnTo>
                  <a:pt x="0" y="210509"/>
                </a:lnTo>
                <a:cubicBezTo>
                  <a:pt x="0" y="94326"/>
                  <a:pt x="94326" y="0"/>
                  <a:pt x="210509" y="0"/>
                </a:cubicBezTo>
                <a:close/>
              </a:path>
            </a:pathLst>
          </a:custGeom>
          <a:solidFill>
            <a:srgbClr val="4299E1">
              <a:alpha val="30196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8" name="Shape 26"/>
          <p:cNvSpPr/>
          <p:nvPr/>
        </p:nvSpPr>
        <p:spPr>
          <a:xfrm>
            <a:off x="4535271" y="1745473"/>
            <a:ext cx="175424" cy="175424"/>
          </a:xfrm>
          <a:custGeom>
            <a:avLst/>
            <a:gdLst/>
            <a:ahLst/>
            <a:cxnLst/>
            <a:rect l="l" t="t" r="r" b="b"/>
            <a:pathLst>
              <a:path w="175424" h="175424">
                <a:moveTo>
                  <a:pt x="10964" y="10964"/>
                </a:moveTo>
                <a:cubicBezTo>
                  <a:pt x="17029" y="10964"/>
                  <a:pt x="21928" y="15864"/>
                  <a:pt x="21928" y="21928"/>
                </a:cubicBezTo>
                <a:lnTo>
                  <a:pt x="21928" y="137050"/>
                </a:lnTo>
                <a:cubicBezTo>
                  <a:pt x="21928" y="140065"/>
                  <a:pt x="24395" y="142532"/>
                  <a:pt x="27410" y="142532"/>
                </a:cubicBezTo>
                <a:lnTo>
                  <a:pt x="164460" y="142532"/>
                </a:lnTo>
                <a:cubicBezTo>
                  <a:pt x="170525" y="142532"/>
                  <a:pt x="175424" y="147432"/>
                  <a:pt x="175424" y="153496"/>
                </a:cubicBezTo>
                <a:cubicBezTo>
                  <a:pt x="175424" y="159561"/>
                  <a:pt x="170525" y="164460"/>
                  <a:pt x="164460" y="164460"/>
                </a:cubicBezTo>
                <a:lnTo>
                  <a:pt x="27410" y="164460"/>
                </a:lnTo>
                <a:cubicBezTo>
                  <a:pt x="12266" y="164460"/>
                  <a:pt x="0" y="152194"/>
                  <a:pt x="0" y="137050"/>
                </a:cubicBezTo>
                <a:lnTo>
                  <a:pt x="0" y="21928"/>
                </a:lnTo>
                <a:cubicBezTo>
                  <a:pt x="0" y="15864"/>
                  <a:pt x="4900" y="10964"/>
                  <a:pt x="10964" y="10964"/>
                </a:cubicBezTo>
                <a:close/>
                <a:moveTo>
                  <a:pt x="82230" y="32892"/>
                </a:moveTo>
                <a:cubicBezTo>
                  <a:pt x="84526" y="32892"/>
                  <a:pt x="86719" y="33851"/>
                  <a:pt x="88295" y="35565"/>
                </a:cubicBezTo>
                <a:lnTo>
                  <a:pt x="112655" y="62118"/>
                </a:lnTo>
                <a:lnTo>
                  <a:pt x="128485" y="46254"/>
                </a:lnTo>
                <a:cubicBezTo>
                  <a:pt x="131705" y="43034"/>
                  <a:pt x="136913" y="43034"/>
                  <a:pt x="140100" y="46254"/>
                </a:cubicBezTo>
                <a:lnTo>
                  <a:pt x="162028" y="68183"/>
                </a:lnTo>
                <a:cubicBezTo>
                  <a:pt x="163570" y="69724"/>
                  <a:pt x="164426" y="71814"/>
                  <a:pt x="164426" y="74007"/>
                </a:cubicBezTo>
                <a:lnTo>
                  <a:pt x="164426" y="112381"/>
                </a:lnTo>
                <a:cubicBezTo>
                  <a:pt x="164426" y="116938"/>
                  <a:pt x="160760" y="120604"/>
                  <a:pt x="156203" y="120604"/>
                </a:cubicBezTo>
                <a:lnTo>
                  <a:pt x="52045" y="120604"/>
                </a:lnTo>
                <a:cubicBezTo>
                  <a:pt x="47488" y="120604"/>
                  <a:pt x="43822" y="116938"/>
                  <a:pt x="43822" y="112381"/>
                </a:cubicBezTo>
                <a:lnTo>
                  <a:pt x="43822" y="74007"/>
                </a:lnTo>
                <a:cubicBezTo>
                  <a:pt x="43822" y="71951"/>
                  <a:pt x="44610" y="69964"/>
                  <a:pt x="45980" y="68457"/>
                </a:cubicBezTo>
                <a:lnTo>
                  <a:pt x="76131" y="35565"/>
                </a:lnTo>
                <a:cubicBezTo>
                  <a:pt x="77673" y="33851"/>
                  <a:pt x="79900" y="32892"/>
                  <a:pt x="82196" y="32892"/>
                </a:cubicBezTo>
                <a:close/>
              </a:path>
            </a:pathLst>
          </a:custGeom>
          <a:solidFill>
            <a:srgbClr val="4299E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9" name="Text 27"/>
          <p:cNvSpPr/>
          <p:nvPr/>
        </p:nvSpPr>
        <p:spPr>
          <a:xfrm>
            <a:off x="4938747" y="1710388"/>
            <a:ext cx="1113945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1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ROC Curves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412473" y="2184035"/>
            <a:ext cx="3368150" cy="1710388"/>
          </a:xfrm>
          <a:custGeom>
            <a:avLst/>
            <a:gdLst/>
            <a:ahLst/>
            <a:cxnLst/>
            <a:rect l="l" t="t" r="r" b="b"/>
            <a:pathLst>
              <a:path w="3368150" h="1710388">
                <a:moveTo>
                  <a:pt x="70177" y="0"/>
                </a:moveTo>
                <a:lnTo>
                  <a:pt x="3297972" y="0"/>
                </a:lnTo>
                <a:cubicBezTo>
                  <a:pt x="3336730" y="0"/>
                  <a:pt x="3368150" y="31419"/>
                  <a:pt x="3368150" y="70177"/>
                </a:cubicBezTo>
                <a:lnTo>
                  <a:pt x="3368150" y="1640211"/>
                </a:lnTo>
                <a:cubicBezTo>
                  <a:pt x="3368150" y="1678969"/>
                  <a:pt x="3336730" y="1710388"/>
                  <a:pt x="3297972" y="1710388"/>
                </a:cubicBezTo>
                <a:lnTo>
                  <a:pt x="70177" y="1710388"/>
                </a:lnTo>
                <a:cubicBezTo>
                  <a:pt x="31419" y="1710388"/>
                  <a:pt x="0" y="1678969"/>
                  <a:pt x="0" y="1640211"/>
                </a:cubicBezTo>
                <a:lnTo>
                  <a:pt x="0" y="70177"/>
                </a:lnTo>
                <a:cubicBezTo>
                  <a:pt x="0" y="31445"/>
                  <a:pt x="31445" y="0"/>
                  <a:pt x="70177" y="0"/>
                </a:cubicBezTo>
                <a:close/>
              </a:path>
            </a:pathLst>
          </a:custGeom>
          <a:solidFill>
            <a:srgbClr val="1A202C">
              <a:alpha val="80000"/>
            </a:srgbClr>
          </a:solidFill>
          <a:ln/>
        </p:spPr>
        <p:txBody>
          <a:bodyPr/>
          <a:lstStyle/>
          <a:p>
            <a:endParaRPr lang="tr-TR" dirty="0"/>
          </a:p>
        </p:txBody>
      </p:sp>
      <p:sp>
        <p:nvSpPr>
          <p:cNvPr id="31" name="Shape 29"/>
          <p:cNvSpPr/>
          <p:nvPr/>
        </p:nvSpPr>
        <p:spPr>
          <a:xfrm>
            <a:off x="5866578" y="2444156"/>
            <a:ext cx="460489" cy="526273"/>
          </a:xfrm>
          <a:custGeom>
            <a:avLst/>
            <a:gdLst/>
            <a:ahLst/>
            <a:cxnLst/>
            <a:rect l="l" t="t" r="r" b="b"/>
            <a:pathLst>
              <a:path w="460489" h="526273">
                <a:moveTo>
                  <a:pt x="65784" y="32892"/>
                </a:moveTo>
                <a:cubicBezTo>
                  <a:pt x="29500" y="32892"/>
                  <a:pt x="0" y="62392"/>
                  <a:pt x="0" y="98676"/>
                </a:cubicBezTo>
                <a:lnTo>
                  <a:pt x="0" y="427597"/>
                </a:lnTo>
                <a:cubicBezTo>
                  <a:pt x="0" y="463881"/>
                  <a:pt x="29500" y="493381"/>
                  <a:pt x="65784" y="493381"/>
                </a:cubicBezTo>
                <a:lnTo>
                  <a:pt x="394705" y="493381"/>
                </a:lnTo>
                <a:cubicBezTo>
                  <a:pt x="430989" y="493381"/>
                  <a:pt x="460489" y="463881"/>
                  <a:pt x="460489" y="427597"/>
                </a:cubicBezTo>
                <a:lnTo>
                  <a:pt x="460489" y="98676"/>
                </a:lnTo>
                <a:cubicBezTo>
                  <a:pt x="460489" y="62392"/>
                  <a:pt x="430989" y="32892"/>
                  <a:pt x="394705" y="32892"/>
                </a:cubicBezTo>
                <a:lnTo>
                  <a:pt x="65784" y="32892"/>
                </a:lnTo>
                <a:close/>
                <a:moveTo>
                  <a:pt x="131568" y="115122"/>
                </a:moveTo>
                <a:cubicBezTo>
                  <a:pt x="158799" y="115122"/>
                  <a:pt x="180906" y="137230"/>
                  <a:pt x="180906" y="164460"/>
                </a:cubicBezTo>
                <a:cubicBezTo>
                  <a:pt x="180906" y="191691"/>
                  <a:pt x="158799" y="213799"/>
                  <a:pt x="131568" y="213799"/>
                </a:cubicBezTo>
                <a:cubicBezTo>
                  <a:pt x="104338" y="213799"/>
                  <a:pt x="82230" y="191691"/>
                  <a:pt x="82230" y="164460"/>
                </a:cubicBezTo>
                <a:cubicBezTo>
                  <a:pt x="82230" y="137230"/>
                  <a:pt x="104338" y="115122"/>
                  <a:pt x="131568" y="115122"/>
                </a:cubicBezTo>
                <a:close/>
                <a:moveTo>
                  <a:pt x="279583" y="230245"/>
                </a:moveTo>
                <a:cubicBezTo>
                  <a:pt x="288217" y="230245"/>
                  <a:pt x="296132" y="234767"/>
                  <a:pt x="300654" y="242065"/>
                </a:cubicBezTo>
                <a:lnTo>
                  <a:pt x="391107" y="390080"/>
                </a:lnTo>
                <a:cubicBezTo>
                  <a:pt x="395733" y="397686"/>
                  <a:pt x="395938" y="407245"/>
                  <a:pt x="391621" y="415057"/>
                </a:cubicBezTo>
                <a:cubicBezTo>
                  <a:pt x="387304" y="422869"/>
                  <a:pt x="378979" y="427597"/>
                  <a:pt x="370036" y="427597"/>
                </a:cubicBezTo>
                <a:lnTo>
                  <a:pt x="90453" y="427597"/>
                </a:lnTo>
                <a:cubicBezTo>
                  <a:pt x="81305" y="427597"/>
                  <a:pt x="72774" y="422458"/>
                  <a:pt x="68559" y="414338"/>
                </a:cubicBezTo>
                <a:cubicBezTo>
                  <a:pt x="64345" y="406217"/>
                  <a:pt x="64962" y="396350"/>
                  <a:pt x="70204" y="388846"/>
                </a:cubicBezTo>
                <a:lnTo>
                  <a:pt x="127765" y="306616"/>
                </a:lnTo>
                <a:cubicBezTo>
                  <a:pt x="132391" y="300038"/>
                  <a:pt x="139894" y="296132"/>
                  <a:pt x="148014" y="296132"/>
                </a:cubicBezTo>
                <a:cubicBezTo>
                  <a:pt x="156135" y="296132"/>
                  <a:pt x="163638" y="300038"/>
                  <a:pt x="168264" y="306616"/>
                </a:cubicBezTo>
                <a:lnTo>
                  <a:pt x="195400" y="345470"/>
                </a:lnTo>
                <a:lnTo>
                  <a:pt x="258511" y="242168"/>
                </a:lnTo>
                <a:cubicBezTo>
                  <a:pt x="263034" y="234870"/>
                  <a:pt x="270949" y="230347"/>
                  <a:pt x="279583" y="230347"/>
                </a:cubicBezTo>
                <a:close/>
              </a:path>
            </a:pathLst>
          </a:custGeom>
          <a:solidFill>
            <a:srgbClr val="4299E1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2" name="Text 30"/>
          <p:cNvSpPr/>
          <p:nvPr/>
        </p:nvSpPr>
        <p:spPr>
          <a:xfrm>
            <a:off x="5320295" y="3110769"/>
            <a:ext cx="1552506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43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Cell 17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324681" y="3426533"/>
            <a:ext cx="1543735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0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figures/roc_curves.png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416859" y="4042026"/>
            <a:ext cx="3359378" cy="920978"/>
          </a:xfrm>
          <a:custGeom>
            <a:avLst/>
            <a:gdLst/>
            <a:ahLst/>
            <a:cxnLst/>
            <a:rect l="l" t="t" r="r" b="b"/>
            <a:pathLst>
              <a:path w="3359378" h="920978">
                <a:moveTo>
                  <a:pt x="70169" y="0"/>
                </a:moveTo>
                <a:lnTo>
                  <a:pt x="3289209" y="0"/>
                </a:lnTo>
                <a:cubicBezTo>
                  <a:pt x="3327963" y="0"/>
                  <a:pt x="3359378" y="31416"/>
                  <a:pt x="3359378" y="70169"/>
                </a:cubicBezTo>
                <a:lnTo>
                  <a:pt x="3359378" y="850809"/>
                </a:lnTo>
                <a:cubicBezTo>
                  <a:pt x="3359378" y="889563"/>
                  <a:pt x="3327963" y="920978"/>
                  <a:pt x="3289209" y="920978"/>
                </a:cubicBezTo>
                <a:lnTo>
                  <a:pt x="70169" y="920978"/>
                </a:lnTo>
                <a:cubicBezTo>
                  <a:pt x="31416" y="920978"/>
                  <a:pt x="0" y="889563"/>
                  <a:pt x="0" y="850809"/>
                </a:cubicBezTo>
                <a:lnTo>
                  <a:pt x="0" y="70169"/>
                </a:lnTo>
                <a:cubicBezTo>
                  <a:pt x="0" y="31442"/>
                  <a:pt x="31442" y="0"/>
                  <a:pt x="70169" y="0"/>
                </a:cubicBezTo>
                <a:close/>
              </a:path>
            </a:pathLst>
          </a:custGeom>
          <a:solidFill>
            <a:srgbClr val="48BB78">
              <a:alpha val="20000"/>
            </a:srgbClr>
          </a:solidFill>
          <a:ln w="12700">
            <a:solidFill>
              <a:srgbClr val="48BB7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35" name="Text 33"/>
          <p:cNvSpPr/>
          <p:nvPr/>
        </p:nvSpPr>
        <p:spPr>
          <a:xfrm>
            <a:off x="4495800" y="4151667"/>
            <a:ext cx="3201496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Tüm Sınıflar İçin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4460715" y="4362176"/>
            <a:ext cx="3271666" cy="31576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072" b="1" dirty="0">
                <a:solidFill>
                  <a:srgbClr val="48BB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AUC &gt; 0.99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4495800" y="4677940"/>
            <a:ext cx="3201496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Mükemmel ayrım!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412473" y="5037560"/>
            <a:ext cx="3368150" cy="1052547"/>
          </a:xfrm>
          <a:custGeom>
            <a:avLst/>
            <a:gdLst/>
            <a:ahLst/>
            <a:cxnLst/>
            <a:rect l="l" t="t" r="r" b="b"/>
            <a:pathLst>
              <a:path w="3368150" h="1052547">
                <a:moveTo>
                  <a:pt x="70173" y="0"/>
                </a:moveTo>
                <a:lnTo>
                  <a:pt x="3297976" y="0"/>
                </a:lnTo>
                <a:cubicBezTo>
                  <a:pt x="3336732" y="0"/>
                  <a:pt x="3368150" y="31418"/>
                  <a:pt x="3368150" y="70173"/>
                </a:cubicBezTo>
                <a:lnTo>
                  <a:pt x="3368150" y="982373"/>
                </a:lnTo>
                <a:cubicBezTo>
                  <a:pt x="3368150" y="1021129"/>
                  <a:pt x="3336732" y="1052547"/>
                  <a:pt x="3297976" y="1052547"/>
                </a:cubicBezTo>
                <a:lnTo>
                  <a:pt x="70173" y="1052547"/>
                </a:lnTo>
                <a:cubicBezTo>
                  <a:pt x="31444" y="1052547"/>
                  <a:pt x="0" y="1021103"/>
                  <a:pt x="0" y="982373"/>
                </a:cubicBezTo>
                <a:lnTo>
                  <a:pt x="0" y="70173"/>
                </a:lnTo>
                <a:cubicBezTo>
                  <a:pt x="0" y="31444"/>
                  <a:pt x="31444" y="0"/>
                  <a:pt x="70173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9" name="Text 37"/>
          <p:cNvSpPr/>
          <p:nvPr/>
        </p:nvSpPr>
        <p:spPr>
          <a:xfrm>
            <a:off x="4517728" y="5142815"/>
            <a:ext cx="3219039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AUC Değerleri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4517728" y="5388409"/>
            <a:ext cx="894665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Negative Class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7339869" y="5388409"/>
            <a:ext cx="394705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b="1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0.997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4517728" y="5598918"/>
            <a:ext cx="806953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Neutral Class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329727" y="5598918"/>
            <a:ext cx="403476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b="1" dirty="0">
                <a:solidFill>
                  <a:srgbClr val="4299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0.996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4517728" y="5809428"/>
            <a:ext cx="833266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Positive Class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330138" y="5809428"/>
            <a:ext cx="403476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b="1" dirty="0">
                <a:solidFill>
                  <a:srgbClr val="48BB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0.995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110229" y="1442866"/>
            <a:ext cx="3727770" cy="4824173"/>
          </a:xfrm>
          <a:custGeom>
            <a:avLst/>
            <a:gdLst/>
            <a:ahLst/>
            <a:cxnLst/>
            <a:rect l="l" t="t" r="r" b="b"/>
            <a:pathLst>
              <a:path w="3727770" h="4824173">
                <a:moveTo>
                  <a:pt x="105272" y="0"/>
                </a:moveTo>
                <a:lnTo>
                  <a:pt x="3622498" y="0"/>
                </a:lnTo>
                <a:cubicBezTo>
                  <a:pt x="3680638" y="0"/>
                  <a:pt x="3727770" y="47132"/>
                  <a:pt x="3727770" y="105272"/>
                </a:cubicBezTo>
                <a:lnTo>
                  <a:pt x="3727770" y="4718900"/>
                </a:lnTo>
                <a:cubicBezTo>
                  <a:pt x="3727770" y="4777041"/>
                  <a:pt x="3680638" y="4824173"/>
                  <a:pt x="3622498" y="4824173"/>
                </a:cubicBezTo>
                <a:lnTo>
                  <a:pt x="105272" y="4824173"/>
                </a:lnTo>
                <a:cubicBezTo>
                  <a:pt x="47132" y="4824173"/>
                  <a:pt x="0" y="4777041"/>
                  <a:pt x="0" y="4718900"/>
                </a:cubicBezTo>
                <a:lnTo>
                  <a:pt x="0" y="105272"/>
                </a:lnTo>
                <a:cubicBezTo>
                  <a:pt x="0" y="47171"/>
                  <a:pt x="47171" y="0"/>
                  <a:pt x="105272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 w="12700">
            <a:solidFill>
              <a:srgbClr val="A0AEC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47" name="Shape 45"/>
          <p:cNvSpPr/>
          <p:nvPr/>
        </p:nvSpPr>
        <p:spPr>
          <a:xfrm>
            <a:off x="8290039" y="1622676"/>
            <a:ext cx="421019" cy="421019"/>
          </a:xfrm>
          <a:custGeom>
            <a:avLst/>
            <a:gdLst/>
            <a:ahLst/>
            <a:cxnLst/>
            <a:rect l="l" t="t" r="r" b="b"/>
            <a:pathLst>
              <a:path w="421019" h="421019">
                <a:moveTo>
                  <a:pt x="210509" y="0"/>
                </a:moveTo>
                <a:lnTo>
                  <a:pt x="210509" y="0"/>
                </a:lnTo>
                <a:cubicBezTo>
                  <a:pt x="326693" y="0"/>
                  <a:pt x="421019" y="94326"/>
                  <a:pt x="421019" y="210509"/>
                </a:cubicBezTo>
                <a:lnTo>
                  <a:pt x="421019" y="210509"/>
                </a:lnTo>
                <a:cubicBezTo>
                  <a:pt x="421019" y="326693"/>
                  <a:pt x="326693" y="421019"/>
                  <a:pt x="210509" y="421019"/>
                </a:cubicBezTo>
                <a:lnTo>
                  <a:pt x="210509" y="421019"/>
                </a:lnTo>
                <a:cubicBezTo>
                  <a:pt x="94326" y="421019"/>
                  <a:pt x="0" y="326693"/>
                  <a:pt x="0" y="210509"/>
                </a:cubicBezTo>
                <a:lnTo>
                  <a:pt x="0" y="210509"/>
                </a:lnTo>
                <a:cubicBezTo>
                  <a:pt x="0" y="94326"/>
                  <a:pt x="94326" y="0"/>
                  <a:pt x="210509" y="0"/>
                </a:cubicBezTo>
                <a:close/>
              </a:path>
            </a:pathLst>
          </a:custGeom>
          <a:solidFill>
            <a:srgbClr val="48BB78">
              <a:alpha val="30196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8" name="Shape 46"/>
          <p:cNvSpPr/>
          <p:nvPr/>
        </p:nvSpPr>
        <p:spPr>
          <a:xfrm>
            <a:off x="8412836" y="1745473"/>
            <a:ext cx="175424" cy="175424"/>
          </a:xfrm>
          <a:custGeom>
            <a:avLst/>
            <a:gdLst/>
            <a:ahLst/>
            <a:cxnLst/>
            <a:rect l="l" t="t" r="r" b="b"/>
            <a:pathLst>
              <a:path w="175424" h="175424">
                <a:moveTo>
                  <a:pt x="21928" y="21928"/>
                </a:moveTo>
                <a:cubicBezTo>
                  <a:pt x="21928" y="15864"/>
                  <a:pt x="17029" y="10964"/>
                  <a:pt x="10964" y="10964"/>
                </a:cubicBezTo>
                <a:cubicBezTo>
                  <a:pt x="4900" y="10964"/>
                  <a:pt x="0" y="15864"/>
                  <a:pt x="0" y="21928"/>
                </a:cubicBezTo>
                <a:lnTo>
                  <a:pt x="0" y="137050"/>
                </a:lnTo>
                <a:cubicBezTo>
                  <a:pt x="0" y="152194"/>
                  <a:pt x="12266" y="164460"/>
                  <a:pt x="27410" y="164460"/>
                </a:cubicBezTo>
                <a:lnTo>
                  <a:pt x="164460" y="164460"/>
                </a:lnTo>
                <a:cubicBezTo>
                  <a:pt x="170525" y="164460"/>
                  <a:pt x="175424" y="159561"/>
                  <a:pt x="175424" y="153496"/>
                </a:cubicBezTo>
                <a:cubicBezTo>
                  <a:pt x="175424" y="147432"/>
                  <a:pt x="170525" y="142532"/>
                  <a:pt x="164460" y="142532"/>
                </a:cubicBezTo>
                <a:lnTo>
                  <a:pt x="27410" y="142532"/>
                </a:lnTo>
                <a:cubicBezTo>
                  <a:pt x="24395" y="142532"/>
                  <a:pt x="21928" y="140065"/>
                  <a:pt x="21928" y="137050"/>
                </a:cubicBezTo>
                <a:lnTo>
                  <a:pt x="21928" y="21928"/>
                </a:lnTo>
                <a:close/>
                <a:moveTo>
                  <a:pt x="161240" y="51599"/>
                </a:moveTo>
                <a:cubicBezTo>
                  <a:pt x="165523" y="47317"/>
                  <a:pt x="165523" y="40361"/>
                  <a:pt x="161240" y="36079"/>
                </a:cubicBezTo>
                <a:cubicBezTo>
                  <a:pt x="156957" y="31796"/>
                  <a:pt x="150002" y="31796"/>
                  <a:pt x="145719" y="36079"/>
                </a:cubicBezTo>
                <a:lnTo>
                  <a:pt x="109640" y="72191"/>
                </a:lnTo>
                <a:lnTo>
                  <a:pt x="89974" y="52559"/>
                </a:lnTo>
                <a:cubicBezTo>
                  <a:pt x="85691" y="48276"/>
                  <a:pt x="78735" y="48276"/>
                  <a:pt x="74453" y="52559"/>
                </a:cubicBezTo>
                <a:lnTo>
                  <a:pt x="41561" y="85451"/>
                </a:lnTo>
                <a:cubicBezTo>
                  <a:pt x="37278" y="89734"/>
                  <a:pt x="37278" y="96689"/>
                  <a:pt x="41561" y="100972"/>
                </a:cubicBezTo>
                <a:cubicBezTo>
                  <a:pt x="45843" y="105255"/>
                  <a:pt x="52799" y="105255"/>
                  <a:pt x="57081" y="100972"/>
                </a:cubicBezTo>
                <a:lnTo>
                  <a:pt x="82230" y="75823"/>
                </a:lnTo>
                <a:lnTo>
                  <a:pt x="101897" y="95490"/>
                </a:lnTo>
                <a:cubicBezTo>
                  <a:pt x="106180" y="99773"/>
                  <a:pt x="113135" y="99773"/>
                  <a:pt x="117418" y="95490"/>
                </a:cubicBezTo>
                <a:lnTo>
                  <a:pt x="161274" y="51634"/>
                </a:lnTo>
                <a:close/>
              </a:path>
            </a:pathLst>
          </a:custGeom>
          <a:solidFill>
            <a:srgbClr val="48BB7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49" name="Text 47"/>
          <p:cNvSpPr/>
          <p:nvPr/>
        </p:nvSpPr>
        <p:spPr>
          <a:xfrm>
            <a:off x="8816313" y="1710388"/>
            <a:ext cx="1473565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1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Learning Curves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290039" y="2184035"/>
            <a:ext cx="3368150" cy="1754245"/>
          </a:xfrm>
          <a:custGeom>
            <a:avLst/>
            <a:gdLst/>
            <a:ahLst/>
            <a:cxnLst/>
            <a:rect l="l" t="t" r="r" b="b"/>
            <a:pathLst>
              <a:path w="3368150" h="1754245">
                <a:moveTo>
                  <a:pt x="70170" y="0"/>
                </a:moveTo>
                <a:lnTo>
                  <a:pt x="3297980" y="0"/>
                </a:lnTo>
                <a:cubicBezTo>
                  <a:pt x="3336734" y="0"/>
                  <a:pt x="3368150" y="31416"/>
                  <a:pt x="3368150" y="70170"/>
                </a:cubicBezTo>
                <a:lnTo>
                  <a:pt x="3368150" y="1684075"/>
                </a:lnTo>
                <a:cubicBezTo>
                  <a:pt x="3368150" y="1722829"/>
                  <a:pt x="3336734" y="1754245"/>
                  <a:pt x="3297980" y="1754245"/>
                </a:cubicBezTo>
                <a:lnTo>
                  <a:pt x="70170" y="1754245"/>
                </a:lnTo>
                <a:cubicBezTo>
                  <a:pt x="31416" y="1754245"/>
                  <a:pt x="0" y="1722829"/>
                  <a:pt x="0" y="1684075"/>
                </a:cubicBezTo>
                <a:lnTo>
                  <a:pt x="0" y="70170"/>
                </a:lnTo>
                <a:cubicBezTo>
                  <a:pt x="0" y="31442"/>
                  <a:pt x="31442" y="0"/>
                  <a:pt x="70170" y="0"/>
                </a:cubicBezTo>
                <a:close/>
              </a:path>
            </a:pathLst>
          </a:custGeom>
          <a:solidFill>
            <a:srgbClr val="1A202C">
              <a:alpha val="8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1" name="Shape 49"/>
          <p:cNvSpPr/>
          <p:nvPr/>
        </p:nvSpPr>
        <p:spPr>
          <a:xfrm>
            <a:off x="9744144" y="2466084"/>
            <a:ext cx="460489" cy="526273"/>
          </a:xfrm>
          <a:custGeom>
            <a:avLst/>
            <a:gdLst/>
            <a:ahLst/>
            <a:cxnLst/>
            <a:rect l="l" t="t" r="r" b="b"/>
            <a:pathLst>
              <a:path w="460489" h="526273">
                <a:moveTo>
                  <a:pt x="65784" y="32892"/>
                </a:moveTo>
                <a:cubicBezTo>
                  <a:pt x="29500" y="32892"/>
                  <a:pt x="0" y="62392"/>
                  <a:pt x="0" y="98676"/>
                </a:cubicBezTo>
                <a:lnTo>
                  <a:pt x="0" y="427597"/>
                </a:lnTo>
                <a:cubicBezTo>
                  <a:pt x="0" y="463881"/>
                  <a:pt x="29500" y="493381"/>
                  <a:pt x="65784" y="493381"/>
                </a:cubicBezTo>
                <a:lnTo>
                  <a:pt x="394705" y="493381"/>
                </a:lnTo>
                <a:cubicBezTo>
                  <a:pt x="430989" y="493381"/>
                  <a:pt x="460489" y="463881"/>
                  <a:pt x="460489" y="427597"/>
                </a:cubicBezTo>
                <a:lnTo>
                  <a:pt x="460489" y="98676"/>
                </a:lnTo>
                <a:cubicBezTo>
                  <a:pt x="460489" y="62392"/>
                  <a:pt x="430989" y="32892"/>
                  <a:pt x="394705" y="32892"/>
                </a:cubicBezTo>
                <a:lnTo>
                  <a:pt x="65784" y="32892"/>
                </a:lnTo>
                <a:close/>
                <a:moveTo>
                  <a:pt x="131568" y="115122"/>
                </a:moveTo>
                <a:cubicBezTo>
                  <a:pt x="158799" y="115122"/>
                  <a:pt x="180906" y="137230"/>
                  <a:pt x="180906" y="164460"/>
                </a:cubicBezTo>
                <a:cubicBezTo>
                  <a:pt x="180906" y="191691"/>
                  <a:pt x="158799" y="213799"/>
                  <a:pt x="131568" y="213799"/>
                </a:cubicBezTo>
                <a:cubicBezTo>
                  <a:pt x="104338" y="213799"/>
                  <a:pt x="82230" y="191691"/>
                  <a:pt x="82230" y="164460"/>
                </a:cubicBezTo>
                <a:cubicBezTo>
                  <a:pt x="82230" y="137230"/>
                  <a:pt x="104338" y="115122"/>
                  <a:pt x="131568" y="115122"/>
                </a:cubicBezTo>
                <a:close/>
                <a:moveTo>
                  <a:pt x="279583" y="230245"/>
                </a:moveTo>
                <a:cubicBezTo>
                  <a:pt x="288217" y="230245"/>
                  <a:pt x="296132" y="234767"/>
                  <a:pt x="300654" y="242065"/>
                </a:cubicBezTo>
                <a:lnTo>
                  <a:pt x="391107" y="390080"/>
                </a:lnTo>
                <a:cubicBezTo>
                  <a:pt x="395733" y="397686"/>
                  <a:pt x="395938" y="407245"/>
                  <a:pt x="391621" y="415057"/>
                </a:cubicBezTo>
                <a:cubicBezTo>
                  <a:pt x="387304" y="422869"/>
                  <a:pt x="378979" y="427597"/>
                  <a:pt x="370036" y="427597"/>
                </a:cubicBezTo>
                <a:lnTo>
                  <a:pt x="90453" y="427597"/>
                </a:lnTo>
                <a:cubicBezTo>
                  <a:pt x="81305" y="427597"/>
                  <a:pt x="72774" y="422458"/>
                  <a:pt x="68559" y="414338"/>
                </a:cubicBezTo>
                <a:cubicBezTo>
                  <a:pt x="64345" y="406217"/>
                  <a:pt x="64962" y="396350"/>
                  <a:pt x="70204" y="388846"/>
                </a:cubicBezTo>
                <a:lnTo>
                  <a:pt x="127765" y="306616"/>
                </a:lnTo>
                <a:cubicBezTo>
                  <a:pt x="132391" y="300038"/>
                  <a:pt x="139894" y="296132"/>
                  <a:pt x="148014" y="296132"/>
                </a:cubicBezTo>
                <a:cubicBezTo>
                  <a:pt x="156135" y="296132"/>
                  <a:pt x="163638" y="300038"/>
                  <a:pt x="168264" y="306616"/>
                </a:cubicBezTo>
                <a:lnTo>
                  <a:pt x="195400" y="345470"/>
                </a:lnTo>
                <a:lnTo>
                  <a:pt x="258511" y="242168"/>
                </a:lnTo>
                <a:cubicBezTo>
                  <a:pt x="263034" y="234870"/>
                  <a:pt x="270949" y="230347"/>
                  <a:pt x="279583" y="230347"/>
                </a:cubicBezTo>
                <a:close/>
              </a:path>
            </a:pathLst>
          </a:custGeom>
          <a:solidFill>
            <a:srgbClr val="48BB7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2" name="Text 50"/>
          <p:cNvSpPr/>
          <p:nvPr/>
        </p:nvSpPr>
        <p:spPr>
          <a:xfrm>
            <a:off x="9041623" y="3132697"/>
            <a:ext cx="1868271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43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Cell 19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9046009" y="3448461"/>
            <a:ext cx="1859499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05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figures/learning_curves.png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8294425" y="4085882"/>
            <a:ext cx="3359378" cy="877122"/>
          </a:xfrm>
          <a:custGeom>
            <a:avLst/>
            <a:gdLst/>
            <a:ahLst/>
            <a:cxnLst/>
            <a:rect l="l" t="t" r="r" b="b"/>
            <a:pathLst>
              <a:path w="3359378" h="877122">
                <a:moveTo>
                  <a:pt x="70170" y="0"/>
                </a:moveTo>
                <a:lnTo>
                  <a:pt x="3289209" y="0"/>
                </a:lnTo>
                <a:cubicBezTo>
                  <a:pt x="3327962" y="0"/>
                  <a:pt x="3359378" y="31416"/>
                  <a:pt x="3359378" y="70170"/>
                </a:cubicBezTo>
                <a:lnTo>
                  <a:pt x="3359378" y="806953"/>
                </a:lnTo>
                <a:cubicBezTo>
                  <a:pt x="3359378" y="845706"/>
                  <a:pt x="3327962" y="877122"/>
                  <a:pt x="3289209" y="877122"/>
                </a:cubicBezTo>
                <a:lnTo>
                  <a:pt x="70170" y="877122"/>
                </a:lnTo>
                <a:cubicBezTo>
                  <a:pt x="31442" y="877122"/>
                  <a:pt x="0" y="845680"/>
                  <a:pt x="0" y="806953"/>
                </a:cubicBezTo>
                <a:lnTo>
                  <a:pt x="0" y="70170"/>
                </a:lnTo>
                <a:cubicBezTo>
                  <a:pt x="0" y="31442"/>
                  <a:pt x="31442" y="0"/>
                  <a:pt x="70170" y="0"/>
                </a:cubicBezTo>
                <a:close/>
              </a:path>
            </a:pathLst>
          </a:custGeom>
          <a:solidFill>
            <a:srgbClr val="48BB78">
              <a:alpha val="20000"/>
            </a:srgbClr>
          </a:solidFill>
          <a:ln w="12700">
            <a:solidFill>
              <a:srgbClr val="48BB7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55" name="Text 53"/>
          <p:cNvSpPr/>
          <p:nvPr/>
        </p:nvSpPr>
        <p:spPr>
          <a:xfrm>
            <a:off x="8373366" y="4195523"/>
            <a:ext cx="3201496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Train ve CV Eğrileri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8351438" y="4406032"/>
            <a:ext cx="3245353" cy="27190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658" b="1" dirty="0">
                <a:solidFill>
                  <a:srgbClr val="48BB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Yakın ve Yüksek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8373366" y="4677940"/>
            <a:ext cx="3201496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Overfitting YOK!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8290039" y="5037560"/>
            <a:ext cx="3368150" cy="1052547"/>
          </a:xfrm>
          <a:custGeom>
            <a:avLst/>
            <a:gdLst/>
            <a:ahLst/>
            <a:cxnLst/>
            <a:rect l="l" t="t" r="r" b="b"/>
            <a:pathLst>
              <a:path w="3368150" h="1052547">
                <a:moveTo>
                  <a:pt x="70173" y="0"/>
                </a:moveTo>
                <a:lnTo>
                  <a:pt x="3297976" y="0"/>
                </a:lnTo>
                <a:cubicBezTo>
                  <a:pt x="3336732" y="0"/>
                  <a:pt x="3368150" y="31418"/>
                  <a:pt x="3368150" y="70173"/>
                </a:cubicBezTo>
                <a:lnTo>
                  <a:pt x="3368150" y="982373"/>
                </a:lnTo>
                <a:cubicBezTo>
                  <a:pt x="3368150" y="1021129"/>
                  <a:pt x="3336732" y="1052547"/>
                  <a:pt x="3297976" y="1052547"/>
                </a:cubicBezTo>
                <a:lnTo>
                  <a:pt x="70173" y="1052547"/>
                </a:lnTo>
                <a:cubicBezTo>
                  <a:pt x="31444" y="1052547"/>
                  <a:pt x="0" y="1021103"/>
                  <a:pt x="0" y="982373"/>
                </a:cubicBezTo>
                <a:lnTo>
                  <a:pt x="0" y="70173"/>
                </a:lnTo>
                <a:cubicBezTo>
                  <a:pt x="0" y="31444"/>
                  <a:pt x="31444" y="0"/>
                  <a:pt x="70173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59" name="Text 57"/>
          <p:cNvSpPr/>
          <p:nvPr/>
        </p:nvSpPr>
        <p:spPr>
          <a:xfrm>
            <a:off x="8395294" y="5142815"/>
            <a:ext cx="3219039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Bias-Variance Analizi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8412836" y="5414723"/>
            <a:ext cx="122797" cy="122797"/>
          </a:xfrm>
          <a:custGeom>
            <a:avLst/>
            <a:gdLst/>
            <a:ahLst/>
            <a:cxnLst/>
            <a:rect l="l" t="t" r="r" b="b"/>
            <a:pathLst>
              <a:path w="122797" h="122797">
                <a:moveTo>
                  <a:pt x="61399" y="122797"/>
                </a:moveTo>
                <a:cubicBezTo>
                  <a:pt x="95285" y="122797"/>
                  <a:pt x="122797" y="95285"/>
                  <a:pt x="122797" y="61399"/>
                </a:cubicBezTo>
                <a:cubicBezTo>
                  <a:pt x="122797" y="27512"/>
                  <a:pt x="95285" y="0"/>
                  <a:pt x="61399" y="0"/>
                </a:cubicBezTo>
                <a:cubicBezTo>
                  <a:pt x="27512" y="0"/>
                  <a:pt x="0" y="27512"/>
                  <a:pt x="0" y="61399"/>
                </a:cubicBezTo>
                <a:cubicBezTo>
                  <a:pt x="0" y="95285"/>
                  <a:pt x="27512" y="122797"/>
                  <a:pt x="61399" y="122797"/>
                </a:cubicBezTo>
                <a:close/>
                <a:moveTo>
                  <a:pt x="81641" y="51014"/>
                </a:moveTo>
                <a:lnTo>
                  <a:pt x="62454" y="81713"/>
                </a:lnTo>
                <a:cubicBezTo>
                  <a:pt x="61447" y="83320"/>
                  <a:pt x="59720" y="84327"/>
                  <a:pt x="57825" y="84423"/>
                </a:cubicBezTo>
                <a:cubicBezTo>
                  <a:pt x="55930" y="84519"/>
                  <a:pt x="54107" y="83656"/>
                  <a:pt x="52980" y="82121"/>
                </a:cubicBezTo>
                <a:lnTo>
                  <a:pt x="41468" y="66771"/>
                </a:lnTo>
                <a:cubicBezTo>
                  <a:pt x="39549" y="64229"/>
                  <a:pt x="40077" y="60631"/>
                  <a:pt x="42619" y="58712"/>
                </a:cubicBezTo>
                <a:cubicBezTo>
                  <a:pt x="45162" y="56794"/>
                  <a:pt x="48759" y="57321"/>
                  <a:pt x="50678" y="59864"/>
                </a:cubicBezTo>
                <a:lnTo>
                  <a:pt x="57153" y="68498"/>
                </a:lnTo>
                <a:lnTo>
                  <a:pt x="71879" y="44922"/>
                </a:lnTo>
                <a:cubicBezTo>
                  <a:pt x="73558" y="42235"/>
                  <a:pt x="77108" y="41396"/>
                  <a:pt x="79818" y="43099"/>
                </a:cubicBezTo>
                <a:cubicBezTo>
                  <a:pt x="82528" y="44802"/>
                  <a:pt x="83344" y="48327"/>
                  <a:pt x="81641" y="51038"/>
                </a:cubicBezTo>
                <a:close/>
              </a:path>
            </a:pathLst>
          </a:custGeom>
          <a:solidFill>
            <a:srgbClr val="48BB7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61" name="Text 59"/>
          <p:cNvSpPr/>
          <p:nvPr/>
        </p:nvSpPr>
        <p:spPr>
          <a:xfrm>
            <a:off x="8618960" y="5388409"/>
            <a:ext cx="1499879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Düşük Bias: Skorlar ~0.96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8412836" y="5625232"/>
            <a:ext cx="122797" cy="122797"/>
          </a:xfrm>
          <a:custGeom>
            <a:avLst/>
            <a:gdLst/>
            <a:ahLst/>
            <a:cxnLst/>
            <a:rect l="l" t="t" r="r" b="b"/>
            <a:pathLst>
              <a:path w="122797" h="122797">
                <a:moveTo>
                  <a:pt x="61399" y="122797"/>
                </a:moveTo>
                <a:cubicBezTo>
                  <a:pt x="95285" y="122797"/>
                  <a:pt x="122797" y="95285"/>
                  <a:pt x="122797" y="61399"/>
                </a:cubicBezTo>
                <a:cubicBezTo>
                  <a:pt x="122797" y="27512"/>
                  <a:pt x="95285" y="0"/>
                  <a:pt x="61399" y="0"/>
                </a:cubicBezTo>
                <a:cubicBezTo>
                  <a:pt x="27512" y="0"/>
                  <a:pt x="0" y="27512"/>
                  <a:pt x="0" y="61399"/>
                </a:cubicBezTo>
                <a:cubicBezTo>
                  <a:pt x="0" y="95285"/>
                  <a:pt x="27512" y="122797"/>
                  <a:pt x="61399" y="122797"/>
                </a:cubicBezTo>
                <a:close/>
                <a:moveTo>
                  <a:pt x="81641" y="51014"/>
                </a:moveTo>
                <a:lnTo>
                  <a:pt x="62454" y="81713"/>
                </a:lnTo>
                <a:cubicBezTo>
                  <a:pt x="61447" y="83320"/>
                  <a:pt x="59720" y="84327"/>
                  <a:pt x="57825" y="84423"/>
                </a:cubicBezTo>
                <a:cubicBezTo>
                  <a:pt x="55930" y="84519"/>
                  <a:pt x="54107" y="83656"/>
                  <a:pt x="52980" y="82121"/>
                </a:cubicBezTo>
                <a:lnTo>
                  <a:pt x="41468" y="66771"/>
                </a:lnTo>
                <a:cubicBezTo>
                  <a:pt x="39549" y="64229"/>
                  <a:pt x="40077" y="60631"/>
                  <a:pt x="42619" y="58712"/>
                </a:cubicBezTo>
                <a:cubicBezTo>
                  <a:pt x="45162" y="56794"/>
                  <a:pt x="48759" y="57321"/>
                  <a:pt x="50678" y="59864"/>
                </a:cubicBezTo>
                <a:lnTo>
                  <a:pt x="57153" y="68498"/>
                </a:lnTo>
                <a:lnTo>
                  <a:pt x="71879" y="44922"/>
                </a:lnTo>
                <a:cubicBezTo>
                  <a:pt x="73558" y="42235"/>
                  <a:pt x="77108" y="41396"/>
                  <a:pt x="79818" y="43099"/>
                </a:cubicBezTo>
                <a:cubicBezTo>
                  <a:pt x="82528" y="44802"/>
                  <a:pt x="83344" y="48327"/>
                  <a:pt x="81641" y="51038"/>
                </a:cubicBezTo>
                <a:close/>
              </a:path>
            </a:pathLst>
          </a:custGeom>
          <a:solidFill>
            <a:srgbClr val="48BB7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63" name="Text 61"/>
          <p:cNvSpPr/>
          <p:nvPr/>
        </p:nvSpPr>
        <p:spPr>
          <a:xfrm>
            <a:off x="8618960" y="5598918"/>
            <a:ext cx="1605134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Düşük Variance: Train ≈ CV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8412836" y="5835741"/>
            <a:ext cx="122797" cy="122797"/>
          </a:xfrm>
          <a:custGeom>
            <a:avLst/>
            <a:gdLst/>
            <a:ahLst/>
            <a:cxnLst/>
            <a:rect l="l" t="t" r="r" b="b"/>
            <a:pathLst>
              <a:path w="122797" h="122797">
                <a:moveTo>
                  <a:pt x="61399" y="122797"/>
                </a:moveTo>
                <a:cubicBezTo>
                  <a:pt x="95285" y="122797"/>
                  <a:pt x="122797" y="95285"/>
                  <a:pt x="122797" y="61399"/>
                </a:cubicBezTo>
                <a:cubicBezTo>
                  <a:pt x="122797" y="27512"/>
                  <a:pt x="95285" y="0"/>
                  <a:pt x="61399" y="0"/>
                </a:cubicBezTo>
                <a:cubicBezTo>
                  <a:pt x="27512" y="0"/>
                  <a:pt x="0" y="27512"/>
                  <a:pt x="0" y="61399"/>
                </a:cubicBezTo>
                <a:cubicBezTo>
                  <a:pt x="0" y="95285"/>
                  <a:pt x="27512" y="122797"/>
                  <a:pt x="61399" y="122797"/>
                </a:cubicBezTo>
                <a:close/>
                <a:moveTo>
                  <a:pt x="81641" y="51014"/>
                </a:moveTo>
                <a:lnTo>
                  <a:pt x="62454" y="81713"/>
                </a:lnTo>
                <a:cubicBezTo>
                  <a:pt x="61447" y="83320"/>
                  <a:pt x="59720" y="84327"/>
                  <a:pt x="57825" y="84423"/>
                </a:cubicBezTo>
                <a:cubicBezTo>
                  <a:pt x="55930" y="84519"/>
                  <a:pt x="54107" y="83656"/>
                  <a:pt x="52980" y="82121"/>
                </a:cubicBezTo>
                <a:lnTo>
                  <a:pt x="41468" y="66771"/>
                </a:lnTo>
                <a:cubicBezTo>
                  <a:pt x="39549" y="64229"/>
                  <a:pt x="40077" y="60631"/>
                  <a:pt x="42619" y="58712"/>
                </a:cubicBezTo>
                <a:cubicBezTo>
                  <a:pt x="45162" y="56794"/>
                  <a:pt x="48759" y="57321"/>
                  <a:pt x="50678" y="59864"/>
                </a:cubicBezTo>
                <a:lnTo>
                  <a:pt x="57153" y="68498"/>
                </a:lnTo>
                <a:lnTo>
                  <a:pt x="71879" y="44922"/>
                </a:lnTo>
                <a:cubicBezTo>
                  <a:pt x="73558" y="42235"/>
                  <a:pt x="77108" y="41396"/>
                  <a:pt x="79818" y="43099"/>
                </a:cubicBezTo>
                <a:cubicBezTo>
                  <a:pt x="82528" y="44802"/>
                  <a:pt x="83344" y="48327"/>
                  <a:pt x="81641" y="51038"/>
                </a:cubicBezTo>
                <a:close/>
              </a:path>
            </a:pathLst>
          </a:custGeom>
          <a:solidFill>
            <a:srgbClr val="48BB7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65" name="Text 63"/>
          <p:cNvSpPr/>
          <p:nvPr/>
        </p:nvSpPr>
        <p:spPr>
          <a:xfrm>
            <a:off x="8618960" y="5809428"/>
            <a:ext cx="1175344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7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Optimal Komplexite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355235" y="6419028"/>
            <a:ext cx="3727770" cy="675384"/>
          </a:xfrm>
          <a:custGeom>
            <a:avLst/>
            <a:gdLst/>
            <a:ahLst/>
            <a:cxnLst/>
            <a:rect l="l" t="t" r="r" b="b"/>
            <a:pathLst>
              <a:path w="3727770" h="675384">
                <a:moveTo>
                  <a:pt x="70172" y="0"/>
                </a:moveTo>
                <a:lnTo>
                  <a:pt x="3657597" y="0"/>
                </a:lnTo>
                <a:cubicBezTo>
                  <a:pt x="3696327" y="0"/>
                  <a:pt x="3727770" y="31443"/>
                  <a:pt x="3727770" y="70172"/>
                </a:cubicBezTo>
                <a:lnTo>
                  <a:pt x="3727770" y="605212"/>
                </a:lnTo>
                <a:cubicBezTo>
                  <a:pt x="3727770" y="643941"/>
                  <a:pt x="3696327" y="675384"/>
                  <a:pt x="3657597" y="675384"/>
                </a:cubicBezTo>
                <a:lnTo>
                  <a:pt x="70172" y="675384"/>
                </a:lnTo>
                <a:cubicBezTo>
                  <a:pt x="31443" y="675384"/>
                  <a:pt x="0" y="643941"/>
                  <a:pt x="0" y="605212"/>
                </a:cubicBezTo>
                <a:lnTo>
                  <a:pt x="0" y="70172"/>
                </a:lnTo>
                <a:cubicBezTo>
                  <a:pt x="0" y="31443"/>
                  <a:pt x="31443" y="0"/>
                  <a:pt x="70172" y="0"/>
                </a:cubicBezTo>
                <a:close/>
              </a:path>
            </a:pathLst>
          </a:custGeom>
          <a:solidFill>
            <a:srgbClr val="B79468">
              <a:alpha val="20000"/>
            </a:srgbClr>
          </a:solidFill>
          <a:ln w="12700">
            <a:solidFill>
              <a:srgbClr val="B794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67" name="Text 65"/>
          <p:cNvSpPr/>
          <p:nvPr/>
        </p:nvSpPr>
        <p:spPr>
          <a:xfrm>
            <a:off x="434176" y="6528668"/>
            <a:ext cx="3569888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Confusion Matrix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421019" y="6739177"/>
            <a:ext cx="3596201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81" b="1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724/753 Doğru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4232663" y="6419028"/>
            <a:ext cx="3727770" cy="675384"/>
          </a:xfrm>
          <a:custGeom>
            <a:avLst/>
            <a:gdLst/>
            <a:ahLst/>
            <a:cxnLst/>
            <a:rect l="l" t="t" r="r" b="b"/>
            <a:pathLst>
              <a:path w="3727770" h="675384">
                <a:moveTo>
                  <a:pt x="70172" y="0"/>
                </a:moveTo>
                <a:lnTo>
                  <a:pt x="3657597" y="0"/>
                </a:lnTo>
                <a:cubicBezTo>
                  <a:pt x="3696327" y="0"/>
                  <a:pt x="3727770" y="31443"/>
                  <a:pt x="3727770" y="70172"/>
                </a:cubicBezTo>
                <a:lnTo>
                  <a:pt x="3727770" y="605212"/>
                </a:lnTo>
                <a:cubicBezTo>
                  <a:pt x="3727770" y="643941"/>
                  <a:pt x="3696327" y="675384"/>
                  <a:pt x="3657597" y="675384"/>
                </a:cubicBezTo>
                <a:lnTo>
                  <a:pt x="70172" y="675384"/>
                </a:lnTo>
                <a:cubicBezTo>
                  <a:pt x="31443" y="675384"/>
                  <a:pt x="0" y="643941"/>
                  <a:pt x="0" y="605212"/>
                </a:cubicBezTo>
                <a:lnTo>
                  <a:pt x="0" y="70172"/>
                </a:lnTo>
                <a:cubicBezTo>
                  <a:pt x="0" y="31443"/>
                  <a:pt x="31443" y="0"/>
                  <a:pt x="70172" y="0"/>
                </a:cubicBezTo>
                <a:close/>
              </a:path>
            </a:pathLst>
          </a:custGeom>
          <a:solidFill>
            <a:srgbClr val="4299E1">
              <a:alpha val="20000"/>
            </a:srgbClr>
          </a:solidFill>
          <a:ln w="12700">
            <a:solidFill>
              <a:srgbClr val="4299E1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70" name="Text 68"/>
          <p:cNvSpPr/>
          <p:nvPr/>
        </p:nvSpPr>
        <p:spPr>
          <a:xfrm>
            <a:off x="4311604" y="6528668"/>
            <a:ext cx="3569888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ROC Curves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4298447" y="6739177"/>
            <a:ext cx="3596201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81" b="1" dirty="0">
                <a:solidFill>
                  <a:srgbClr val="4299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AUC &gt; 0.99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8110229" y="6419028"/>
            <a:ext cx="3727770" cy="675384"/>
          </a:xfrm>
          <a:custGeom>
            <a:avLst/>
            <a:gdLst/>
            <a:ahLst/>
            <a:cxnLst/>
            <a:rect l="l" t="t" r="r" b="b"/>
            <a:pathLst>
              <a:path w="3727770" h="675384">
                <a:moveTo>
                  <a:pt x="70172" y="0"/>
                </a:moveTo>
                <a:lnTo>
                  <a:pt x="3657597" y="0"/>
                </a:lnTo>
                <a:cubicBezTo>
                  <a:pt x="3696327" y="0"/>
                  <a:pt x="3727770" y="31443"/>
                  <a:pt x="3727770" y="70172"/>
                </a:cubicBezTo>
                <a:lnTo>
                  <a:pt x="3727770" y="605212"/>
                </a:lnTo>
                <a:cubicBezTo>
                  <a:pt x="3727770" y="643941"/>
                  <a:pt x="3696327" y="675384"/>
                  <a:pt x="3657597" y="675384"/>
                </a:cubicBezTo>
                <a:lnTo>
                  <a:pt x="70172" y="675384"/>
                </a:lnTo>
                <a:cubicBezTo>
                  <a:pt x="31443" y="675384"/>
                  <a:pt x="0" y="643941"/>
                  <a:pt x="0" y="605212"/>
                </a:cubicBezTo>
                <a:lnTo>
                  <a:pt x="0" y="70172"/>
                </a:lnTo>
                <a:cubicBezTo>
                  <a:pt x="0" y="31443"/>
                  <a:pt x="31443" y="0"/>
                  <a:pt x="70172" y="0"/>
                </a:cubicBezTo>
                <a:close/>
              </a:path>
            </a:pathLst>
          </a:custGeom>
          <a:solidFill>
            <a:srgbClr val="48BB78">
              <a:alpha val="20000"/>
            </a:srgbClr>
          </a:solidFill>
          <a:ln w="12700">
            <a:solidFill>
              <a:srgbClr val="48BB7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73" name="Text 71"/>
          <p:cNvSpPr/>
          <p:nvPr/>
        </p:nvSpPr>
        <p:spPr>
          <a:xfrm>
            <a:off x="8189170" y="6528668"/>
            <a:ext cx="3569888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6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Learning Curves</a:t>
            </a:r>
            <a:endParaRPr lang="en-US" sz="1600" dirty="0"/>
          </a:p>
        </p:txBody>
      </p:sp>
      <p:sp>
        <p:nvSpPr>
          <p:cNvPr id="74" name="Text 72"/>
          <p:cNvSpPr/>
          <p:nvPr/>
        </p:nvSpPr>
        <p:spPr>
          <a:xfrm>
            <a:off x="8176013" y="6739177"/>
            <a:ext cx="3596201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81" b="1" dirty="0">
                <a:solidFill>
                  <a:srgbClr val="48BB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Overfitting YOK</a:t>
            </a:r>
            <a:endParaRPr lang="en-US" sz="1600" dirty="0"/>
          </a:p>
        </p:txBody>
      </p:sp>
      <p:pic>
        <p:nvPicPr>
          <p:cNvPr id="75" name="Resim 74">
            <a:extLst>
              <a:ext uri="{FF2B5EF4-FFF2-40B4-BE49-F238E27FC236}">
                <a16:creationId xmlns:a16="http://schemas.microsoft.com/office/drawing/2014/main" id="{E3A55622-3E2C-5740-0648-1ECB1198D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116" y="2104956"/>
            <a:ext cx="3375550" cy="2388788"/>
          </a:xfrm>
          <a:prstGeom prst="rect">
            <a:avLst/>
          </a:prstGeom>
        </p:spPr>
      </p:pic>
      <p:pic>
        <p:nvPicPr>
          <p:cNvPr id="77" name="Resim 76" descr="metin, çizgi, diyagram, öykü gelişim çizgisi; kumpas; grafiğini çıkarma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09CC5115-2C21-AB0E-D1E1-868788606E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9151" y="2136961"/>
            <a:ext cx="3368149" cy="1839280"/>
          </a:xfrm>
          <a:prstGeom prst="rect">
            <a:avLst/>
          </a:prstGeom>
        </p:spPr>
      </p:pic>
      <p:pic>
        <p:nvPicPr>
          <p:cNvPr id="79" name="Resim 78" descr="metin, öykü gelişim çizgisi; kumpas; grafiğini çıkarma, çizgi, diyagram içeren bir resim&#10;&#10;Yapay zeka tarafından oluşturulmuş içerik yanlış olabilir.">
            <a:extLst>
              <a:ext uri="{FF2B5EF4-FFF2-40B4-BE49-F238E27FC236}">
                <a16:creationId xmlns:a16="http://schemas.microsoft.com/office/drawing/2014/main" id="{F41AEFFC-B521-82E1-FA99-950AFA55C2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1773" y="2191298"/>
            <a:ext cx="3403575" cy="1780558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20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mage.slidesdocs.com/5fb213b945763fb4f3c66663ce7acc52a9bd7924.jpg"/>
          <p:cNvPicPr>
            <a:picLocks noChangeAspect="1"/>
          </p:cNvPicPr>
          <p:nvPr/>
        </p:nvPicPr>
        <p:blipFill>
          <a:blip r:embed="rId3">
            <a:alphaModFix amt="15000"/>
          </a:blip>
          <a:srcRect t="23511" b="23511"/>
          <a:stretch/>
        </p:blipFill>
        <p:spPr>
          <a:xfrm>
            <a:off x="0" y="0"/>
            <a:ext cx="12192000" cy="8057745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8057745"/>
          </a:xfrm>
          <a:custGeom>
            <a:avLst/>
            <a:gdLst/>
            <a:ahLst/>
            <a:cxnLst/>
            <a:rect l="l" t="t" r="r" b="b"/>
            <a:pathLst>
              <a:path w="12192000" h="8057745">
                <a:moveTo>
                  <a:pt x="0" y="0"/>
                </a:moveTo>
                <a:lnTo>
                  <a:pt x="12192000" y="0"/>
                </a:lnTo>
                <a:lnTo>
                  <a:pt x="12192000" y="8057745"/>
                </a:lnTo>
                <a:lnTo>
                  <a:pt x="0" y="8057745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1A202C">
                  <a:alpha val="95000"/>
                </a:srgbClr>
              </a:gs>
              <a:gs pos="50000">
                <a:srgbClr val="1A202C">
                  <a:alpha val="90000"/>
                </a:srgbClr>
              </a:gs>
              <a:gs pos="100000">
                <a:srgbClr val="1A202C">
                  <a:alpha val="85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tr-TR"/>
          </a:p>
        </p:txBody>
      </p:sp>
      <p:sp>
        <p:nvSpPr>
          <p:cNvPr id="4" name="Shape 1"/>
          <p:cNvSpPr/>
          <p:nvPr/>
        </p:nvSpPr>
        <p:spPr>
          <a:xfrm>
            <a:off x="4847870" y="97530"/>
            <a:ext cx="2496766" cy="429638"/>
          </a:xfrm>
          <a:custGeom>
            <a:avLst/>
            <a:gdLst/>
            <a:ahLst/>
            <a:cxnLst/>
            <a:rect l="l" t="t" r="r" b="b"/>
            <a:pathLst>
              <a:path w="2496766" h="429638">
                <a:moveTo>
                  <a:pt x="64850" y="0"/>
                </a:moveTo>
                <a:lnTo>
                  <a:pt x="2431916" y="0"/>
                </a:lnTo>
                <a:cubicBezTo>
                  <a:pt x="2467732" y="0"/>
                  <a:pt x="2496766" y="29034"/>
                  <a:pt x="2496766" y="64850"/>
                </a:cubicBezTo>
                <a:lnTo>
                  <a:pt x="2496766" y="364789"/>
                </a:lnTo>
                <a:cubicBezTo>
                  <a:pt x="2496766" y="400604"/>
                  <a:pt x="2467732" y="429638"/>
                  <a:pt x="2431916" y="429638"/>
                </a:cubicBezTo>
                <a:lnTo>
                  <a:pt x="64850" y="429638"/>
                </a:lnTo>
                <a:cubicBezTo>
                  <a:pt x="29034" y="429638"/>
                  <a:pt x="0" y="400604"/>
                  <a:pt x="0" y="364789"/>
                </a:cubicBezTo>
                <a:lnTo>
                  <a:pt x="0" y="64850"/>
                </a:lnTo>
                <a:cubicBezTo>
                  <a:pt x="0" y="29058"/>
                  <a:pt x="29058" y="0"/>
                  <a:pt x="64850" y="0"/>
                </a:cubicBezTo>
                <a:close/>
              </a:path>
            </a:pathLst>
          </a:custGeom>
          <a:solidFill>
            <a:srgbClr val="B79468">
              <a:alpha val="20000"/>
            </a:srgbClr>
          </a:solidFill>
          <a:ln w="12700">
            <a:solidFill>
              <a:srgbClr val="B7946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5" name="Text 2"/>
          <p:cNvSpPr/>
          <p:nvPr/>
        </p:nvSpPr>
        <p:spPr>
          <a:xfrm>
            <a:off x="5005998" y="198860"/>
            <a:ext cx="2180004" cy="21887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77" b="1" kern="0" spc="128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CONCLUSION &amp; DEMO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02660" y="660924"/>
            <a:ext cx="11786681" cy="4863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830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Sonuç &amp; Canlı Demo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28309" y="1508041"/>
            <a:ext cx="5633936" cy="4093723"/>
          </a:xfrm>
          <a:custGeom>
            <a:avLst/>
            <a:gdLst/>
            <a:ahLst/>
            <a:cxnLst/>
            <a:rect l="l" t="t" r="r" b="b"/>
            <a:pathLst>
              <a:path w="5633936" h="4093723">
                <a:moveTo>
                  <a:pt x="97267" y="0"/>
                </a:moveTo>
                <a:lnTo>
                  <a:pt x="5536669" y="0"/>
                </a:lnTo>
                <a:cubicBezTo>
                  <a:pt x="5590388" y="0"/>
                  <a:pt x="5633936" y="43548"/>
                  <a:pt x="5633936" y="97267"/>
                </a:cubicBezTo>
                <a:lnTo>
                  <a:pt x="5633936" y="3996457"/>
                </a:lnTo>
                <a:cubicBezTo>
                  <a:pt x="5633936" y="4050176"/>
                  <a:pt x="5590388" y="4093723"/>
                  <a:pt x="5536669" y="4093723"/>
                </a:cubicBezTo>
                <a:lnTo>
                  <a:pt x="97267" y="4093723"/>
                </a:lnTo>
                <a:cubicBezTo>
                  <a:pt x="43548" y="4093723"/>
                  <a:pt x="0" y="4050176"/>
                  <a:pt x="0" y="3996457"/>
                </a:cubicBezTo>
                <a:lnTo>
                  <a:pt x="0" y="97267"/>
                </a:lnTo>
                <a:cubicBezTo>
                  <a:pt x="0" y="43584"/>
                  <a:pt x="43584" y="0"/>
                  <a:pt x="97267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 w="12700">
            <a:solidFill>
              <a:srgbClr val="A0AEC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8" name="Text 5"/>
          <p:cNvSpPr/>
          <p:nvPr/>
        </p:nvSpPr>
        <p:spPr>
          <a:xfrm>
            <a:off x="591766" y="1771498"/>
            <a:ext cx="5228617" cy="291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915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Proje Gereksinimleri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16085" y="2274094"/>
            <a:ext cx="194553" cy="194553"/>
          </a:xfrm>
          <a:custGeom>
            <a:avLst/>
            <a:gdLst/>
            <a:ahLst/>
            <a:cxnLst/>
            <a:rect l="l" t="t" r="r" b="b"/>
            <a:pathLst>
              <a:path w="194553" h="194553">
                <a:moveTo>
                  <a:pt x="97277" y="194553"/>
                </a:moveTo>
                <a:cubicBezTo>
                  <a:pt x="150965" y="194553"/>
                  <a:pt x="194553" y="150965"/>
                  <a:pt x="194553" y="97277"/>
                </a:cubicBezTo>
                <a:cubicBezTo>
                  <a:pt x="194553" y="43588"/>
                  <a:pt x="150965" y="0"/>
                  <a:pt x="97277" y="0"/>
                </a:cubicBezTo>
                <a:cubicBezTo>
                  <a:pt x="43588" y="0"/>
                  <a:pt x="0" y="43588"/>
                  <a:pt x="0" y="97277"/>
                </a:cubicBezTo>
                <a:cubicBezTo>
                  <a:pt x="0" y="150965"/>
                  <a:pt x="43588" y="194553"/>
                  <a:pt x="97277" y="194553"/>
                </a:cubicBezTo>
                <a:close/>
                <a:moveTo>
                  <a:pt x="129347" y="80823"/>
                </a:moveTo>
                <a:lnTo>
                  <a:pt x="98949" y="129461"/>
                </a:lnTo>
                <a:cubicBezTo>
                  <a:pt x="97353" y="132007"/>
                  <a:pt x="94617" y="133603"/>
                  <a:pt x="91615" y="133755"/>
                </a:cubicBezTo>
                <a:cubicBezTo>
                  <a:pt x="88613" y="133907"/>
                  <a:pt x="85725" y="132539"/>
                  <a:pt x="83939" y="130107"/>
                </a:cubicBezTo>
                <a:lnTo>
                  <a:pt x="65700" y="105788"/>
                </a:lnTo>
                <a:cubicBezTo>
                  <a:pt x="62660" y="101760"/>
                  <a:pt x="63496" y="96061"/>
                  <a:pt x="67524" y="93021"/>
                </a:cubicBezTo>
                <a:cubicBezTo>
                  <a:pt x="71551" y="89981"/>
                  <a:pt x="77251" y="90817"/>
                  <a:pt x="80291" y="94845"/>
                </a:cubicBezTo>
                <a:lnTo>
                  <a:pt x="90551" y="108524"/>
                </a:lnTo>
                <a:lnTo>
                  <a:pt x="113882" y="71172"/>
                </a:lnTo>
                <a:cubicBezTo>
                  <a:pt x="116542" y="66916"/>
                  <a:pt x="122166" y="65586"/>
                  <a:pt x="126460" y="68284"/>
                </a:cubicBezTo>
                <a:cubicBezTo>
                  <a:pt x="130753" y="70982"/>
                  <a:pt x="132045" y="76567"/>
                  <a:pt x="129347" y="80861"/>
                </a:cubicBezTo>
                <a:close/>
              </a:path>
            </a:pathLst>
          </a:custGeom>
          <a:solidFill>
            <a:srgbClr val="48BB7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0" name="Text 7"/>
          <p:cNvSpPr/>
          <p:nvPr/>
        </p:nvSpPr>
        <p:spPr>
          <a:xfrm>
            <a:off x="964660" y="2257881"/>
            <a:ext cx="1718553" cy="2269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7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3,761 sample (≥2,000)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616085" y="2630775"/>
            <a:ext cx="194553" cy="194553"/>
          </a:xfrm>
          <a:custGeom>
            <a:avLst/>
            <a:gdLst/>
            <a:ahLst/>
            <a:cxnLst/>
            <a:rect l="l" t="t" r="r" b="b"/>
            <a:pathLst>
              <a:path w="194553" h="194553">
                <a:moveTo>
                  <a:pt x="97277" y="194553"/>
                </a:moveTo>
                <a:cubicBezTo>
                  <a:pt x="150965" y="194553"/>
                  <a:pt x="194553" y="150965"/>
                  <a:pt x="194553" y="97277"/>
                </a:cubicBezTo>
                <a:cubicBezTo>
                  <a:pt x="194553" y="43588"/>
                  <a:pt x="150965" y="0"/>
                  <a:pt x="97277" y="0"/>
                </a:cubicBezTo>
                <a:cubicBezTo>
                  <a:pt x="43588" y="0"/>
                  <a:pt x="0" y="43588"/>
                  <a:pt x="0" y="97277"/>
                </a:cubicBezTo>
                <a:cubicBezTo>
                  <a:pt x="0" y="150965"/>
                  <a:pt x="43588" y="194553"/>
                  <a:pt x="97277" y="194553"/>
                </a:cubicBezTo>
                <a:close/>
                <a:moveTo>
                  <a:pt x="129347" y="80823"/>
                </a:moveTo>
                <a:lnTo>
                  <a:pt x="98949" y="129461"/>
                </a:lnTo>
                <a:cubicBezTo>
                  <a:pt x="97353" y="132007"/>
                  <a:pt x="94617" y="133603"/>
                  <a:pt x="91615" y="133755"/>
                </a:cubicBezTo>
                <a:cubicBezTo>
                  <a:pt x="88613" y="133907"/>
                  <a:pt x="85725" y="132539"/>
                  <a:pt x="83939" y="130107"/>
                </a:cubicBezTo>
                <a:lnTo>
                  <a:pt x="65700" y="105788"/>
                </a:lnTo>
                <a:cubicBezTo>
                  <a:pt x="62660" y="101760"/>
                  <a:pt x="63496" y="96061"/>
                  <a:pt x="67524" y="93021"/>
                </a:cubicBezTo>
                <a:cubicBezTo>
                  <a:pt x="71551" y="89981"/>
                  <a:pt x="77251" y="90817"/>
                  <a:pt x="80291" y="94845"/>
                </a:cubicBezTo>
                <a:lnTo>
                  <a:pt x="90551" y="108524"/>
                </a:lnTo>
                <a:lnTo>
                  <a:pt x="113882" y="71172"/>
                </a:lnTo>
                <a:cubicBezTo>
                  <a:pt x="116542" y="66916"/>
                  <a:pt x="122166" y="65586"/>
                  <a:pt x="126460" y="68284"/>
                </a:cubicBezTo>
                <a:cubicBezTo>
                  <a:pt x="130753" y="70982"/>
                  <a:pt x="132045" y="76567"/>
                  <a:pt x="129347" y="80861"/>
                </a:cubicBezTo>
                <a:close/>
              </a:path>
            </a:pathLst>
          </a:custGeom>
          <a:solidFill>
            <a:srgbClr val="48BB7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2" name="Text 9"/>
          <p:cNvSpPr/>
          <p:nvPr/>
        </p:nvSpPr>
        <p:spPr>
          <a:xfrm>
            <a:off x="964660" y="2614562"/>
            <a:ext cx="1224064" cy="2269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7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753 test (≥500)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16085" y="2987455"/>
            <a:ext cx="194553" cy="194553"/>
          </a:xfrm>
          <a:custGeom>
            <a:avLst/>
            <a:gdLst/>
            <a:ahLst/>
            <a:cxnLst/>
            <a:rect l="l" t="t" r="r" b="b"/>
            <a:pathLst>
              <a:path w="194553" h="194553">
                <a:moveTo>
                  <a:pt x="97277" y="194553"/>
                </a:moveTo>
                <a:cubicBezTo>
                  <a:pt x="150965" y="194553"/>
                  <a:pt x="194553" y="150965"/>
                  <a:pt x="194553" y="97277"/>
                </a:cubicBezTo>
                <a:cubicBezTo>
                  <a:pt x="194553" y="43588"/>
                  <a:pt x="150965" y="0"/>
                  <a:pt x="97277" y="0"/>
                </a:cubicBezTo>
                <a:cubicBezTo>
                  <a:pt x="43588" y="0"/>
                  <a:pt x="0" y="43588"/>
                  <a:pt x="0" y="97277"/>
                </a:cubicBezTo>
                <a:cubicBezTo>
                  <a:pt x="0" y="150965"/>
                  <a:pt x="43588" y="194553"/>
                  <a:pt x="97277" y="194553"/>
                </a:cubicBezTo>
                <a:close/>
                <a:moveTo>
                  <a:pt x="129347" y="80823"/>
                </a:moveTo>
                <a:lnTo>
                  <a:pt x="98949" y="129461"/>
                </a:lnTo>
                <a:cubicBezTo>
                  <a:pt x="97353" y="132007"/>
                  <a:pt x="94617" y="133603"/>
                  <a:pt x="91615" y="133755"/>
                </a:cubicBezTo>
                <a:cubicBezTo>
                  <a:pt x="88613" y="133907"/>
                  <a:pt x="85725" y="132539"/>
                  <a:pt x="83939" y="130107"/>
                </a:cubicBezTo>
                <a:lnTo>
                  <a:pt x="65700" y="105788"/>
                </a:lnTo>
                <a:cubicBezTo>
                  <a:pt x="62660" y="101760"/>
                  <a:pt x="63496" y="96061"/>
                  <a:pt x="67524" y="93021"/>
                </a:cubicBezTo>
                <a:cubicBezTo>
                  <a:pt x="71551" y="89981"/>
                  <a:pt x="77251" y="90817"/>
                  <a:pt x="80291" y="94845"/>
                </a:cubicBezTo>
                <a:lnTo>
                  <a:pt x="90551" y="108524"/>
                </a:lnTo>
                <a:lnTo>
                  <a:pt x="113882" y="71172"/>
                </a:lnTo>
                <a:cubicBezTo>
                  <a:pt x="116542" y="66916"/>
                  <a:pt x="122166" y="65586"/>
                  <a:pt x="126460" y="68284"/>
                </a:cubicBezTo>
                <a:cubicBezTo>
                  <a:pt x="130753" y="70982"/>
                  <a:pt x="132045" y="76567"/>
                  <a:pt x="129347" y="80861"/>
                </a:cubicBezTo>
                <a:close/>
              </a:path>
            </a:pathLst>
          </a:custGeom>
          <a:solidFill>
            <a:srgbClr val="48BB7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4" name="Text 11"/>
          <p:cNvSpPr/>
          <p:nvPr/>
        </p:nvSpPr>
        <p:spPr>
          <a:xfrm>
            <a:off x="964660" y="2971243"/>
            <a:ext cx="1710447" cy="2269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7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451 gerçek RSS haber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16085" y="3344136"/>
            <a:ext cx="194553" cy="194553"/>
          </a:xfrm>
          <a:custGeom>
            <a:avLst/>
            <a:gdLst/>
            <a:ahLst/>
            <a:cxnLst/>
            <a:rect l="l" t="t" r="r" b="b"/>
            <a:pathLst>
              <a:path w="194553" h="194553">
                <a:moveTo>
                  <a:pt x="97277" y="194553"/>
                </a:moveTo>
                <a:cubicBezTo>
                  <a:pt x="150965" y="194553"/>
                  <a:pt x="194553" y="150965"/>
                  <a:pt x="194553" y="97277"/>
                </a:cubicBezTo>
                <a:cubicBezTo>
                  <a:pt x="194553" y="43588"/>
                  <a:pt x="150965" y="0"/>
                  <a:pt x="97277" y="0"/>
                </a:cubicBezTo>
                <a:cubicBezTo>
                  <a:pt x="43588" y="0"/>
                  <a:pt x="0" y="43588"/>
                  <a:pt x="0" y="97277"/>
                </a:cubicBezTo>
                <a:cubicBezTo>
                  <a:pt x="0" y="150965"/>
                  <a:pt x="43588" y="194553"/>
                  <a:pt x="97277" y="194553"/>
                </a:cubicBezTo>
                <a:close/>
                <a:moveTo>
                  <a:pt x="129347" y="80823"/>
                </a:moveTo>
                <a:lnTo>
                  <a:pt x="98949" y="129461"/>
                </a:lnTo>
                <a:cubicBezTo>
                  <a:pt x="97353" y="132007"/>
                  <a:pt x="94617" y="133603"/>
                  <a:pt x="91615" y="133755"/>
                </a:cubicBezTo>
                <a:cubicBezTo>
                  <a:pt x="88613" y="133907"/>
                  <a:pt x="85725" y="132539"/>
                  <a:pt x="83939" y="130107"/>
                </a:cubicBezTo>
                <a:lnTo>
                  <a:pt x="65700" y="105788"/>
                </a:lnTo>
                <a:cubicBezTo>
                  <a:pt x="62660" y="101760"/>
                  <a:pt x="63496" y="96061"/>
                  <a:pt x="67524" y="93021"/>
                </a:cubicBezTo>
                <a:cubicBezTo>
                  <a:pt x="71551" y="89981"/>
                  <a:pt x="77251" y="90817"/>
                  <a:pt x="80291" y="94845"/>
                </a:cubicBezTo>
                <a:lnTo>
                  <a:pt x="90551" y="108524"/>
                </a:lnTo>
                <a:lnTo>
                  <a:pt x="113882" y="71172"/>
                </a:lnTo>
                <a:cubicBezTo>
                  <a:pt x="116542" y="66916"/>
                  <a:pt x="122166" y="65586"/>
                  <a:pt x="126460" y="68284"/>
                </a:cubicBezTo>
                <a:cubicBezTo>
                  <a:pt x="130753" y="70982"/>
                  <a:pt x="132045" y="76567"/>
                  <a:pt x="129347" y="80861"/>
                </a:cubicBezTo>
                <a:close/>
              </a:path>
            </a:pathLst>
          </a:custGeom>
          <a:solidFill>
            <a:srgbClr val="48BB7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6" name="Text 13"/>
          <p:cNvSpPr/>
          <p:nvPr/>
        </p:nvSpPr>
        <p:spPr>
          <a:xfrm>
            <a:off x="964660" y="3327924"/>
            <a:ext cx="1718553" cy="2269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7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 model (3 ML + 1 DL)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16085" y="3700817"/>
            <a:ext cx="194553" cy="194553"/>
          </a:xfrm>
          <a:custGeom>
            <a:avLst/>
            <a:gdLst/>
            <a:ahLst/>
            <a:cxnLst/>
            <a:rect l="l" t="t" r="r" b="b"/>
            <a:pathLst>
              <a:path w="194553" h="194553">
                <a:moveTo>
                  <a:pt x="97277" y="194553"/>
                </a:moveTo>
                <a:cubicBezTo>
                  <a:pt x="150965" y="194553"/>
                  <a:pt x="194553" y="150965"/>
                  <a:pt x="194553" y="97277"/>
                </a:cubicBezTo>
                <a:cubicBezTo>
                  <a:pt x="194553" y="43588"/>
                  <a:pt x="150965" y="0"/>
                  <a:pt x="97277" y="0"/>
                </a:cubicBezTo>
                <a:cubicBezTo>
                  <a:pt x="43588" y="0"/>
                  <a:pt x="0" y="43588"/>
                  <a:pt x="0" y="97277"/>
                </a:cubicBezTo>
                <a:cubicBezTo>
                  <a:pt x="0" y="150965"/>
                  <a:pt x="43588" y="194553"/>
                  <a:pt x="97277" y="194553"/>
                </a:cubicBezTo>
                <a:close/>
                <a:moveTo>
                  <a:pt x="129347" y="80823"/>
                </a:moveTo>
                <a:lnTo>
                  <a:pt x="98949" y="129461"/>
                </a:lnTo>
                <a:cubicBezTo>
                  <a:pt x="97353" y="132007"/>
                  <a:pt x="94617" y="133603"/>
                  <a:pt x="91615" y="133755"/>
                </a:cubicBezTo>
                <a:cubicBezTo>
                  <a:pt x="88613" y="133907"/>
                  <a:pt x="85725" y="132539"/>
                  <a:pt x="83939" y="130107"/>
                </a:cubicBezTo>
                <a:lnTo>
                  <a:pt x="65700" y="105788"/>
                </a:lnTo>
                <a:cubicBezTo>
                  <a:pt x="62660" y="101760"/>
                  <a:pt x="63496" y="96061"/>
                  <a:pt x="67524" y="93021"/>
                </a:cubicBezTo>
                <a:cubicBezTo>
                  <a:pt x="71551" y="89981"/>
                  <a:pt x="77251" y="90817"/>
                  <a:pt x="80291" y="94845"/>
                </a:cubicBezTo>
                <a:lnTo>
                  <a:pt x="90551" y="108524"/>
                </a:lnTo>
                <a:lnTo>
                  <a:pt x="113882" y="71172"/>
                </a:lnTo>
                <a:cubicBezTo>
                  <a:pt x="116542" y="66916"/>
                  <a:pt x="122166" y="65586"/>
                  <a:pt x="126460" y="68284"/>
                </a:cubicBezTo>
                <a:cubicBezTo>
                  <a:pt x="130753" y="70982"/>
                  <a:pt x="132045" y="76567"/>
                  <a:pt x="129347" y="80861"/>
                </a:cubicBezTo>
                <a:close/>
              </a:path>
            </a:pathLst>
          </a:custGeom>
          <a:solidFill>
            <a:srgbClr val="48BB7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18" name="Text 15"/>
          <p:cNvSpPr/>
          <p:nvPr/>
        </p:nvSpPr>
        <p:spPr>
          <a:xfrm>
            <a:off x="964660" y="3684604"/>
            <a:ext cx="1402404" cy="2269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7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 feature yöntemi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616085" y="4057498"/>
            <a:ext cx="194553" cy="194553"/>
          </a:xfrm>
          <a:custGeom>
            <a:avLst/>
            <a:gdLst/>
            <a:ahLst/>
            <a:cxnLst/>
            <a:rect l="l" t="t" r="r" b="b"/>
            <a:pathLst>
              <a:path w="194553" h="194553">
                <a:moveTo>
                  <a:pt x="97277" y="194553"/>
                </a:moveTo>
                <a:cubicBezTo>
                  <a:pt x="150965" y="194553"/>
                  <a:pt x="194553" y="150965"/>
                  <a:pt x="194553" y="97277"/>
                </a:cubicBezTo>
                <a:cubicBezTo>
                  <a:pt x="194553" y="43588"/>
                  <a:pt x="150965" y="0"/>
                  <a:pt x="97277" y="0"/>
                </a:cubicBezTo>
                <a:cubicBezTo>
                  <a:pt x="43588" y="0"/>
                  <a:pt x="0" y="43588"/>
                  <a:pt x="0" y="97277"/>
                </a:cubicBezTo>
                <a:cubicBezTo>
                  <a:pt x="0" y="150965"/>
                  <a:pt x="43588" y="194553"/>
                  <a:pt x="97277" y="194553"/>
                </a:cubicBezTo>
                <a:close/>
                <a:moveTo>
                  <a:pt x="129347" y="80823"/>
                </a:moveTo>
                <a:lnTo>
                  <a:pt x="98949" y="129461"/>
                </a:lnTo>
                <a:cubicBezTo>
                  <a:pt x="97353" y="132007"/>
                  <a:pt x="94617" y="133603"/>
                  <a:pt x="91615" y="133755"/>
                </a:cubicBezTo>
                <a:cubicBezTo>
                  <a:pt x="88613" y="133907"/>
                  <a:pt x="85725" y="132539"/>
                  <a:pt x="83939" y="130107"/>
                </a:cubicBezTo>
                <a:lnTo>
                  <a:pt x="65700" y="105788"/>
                </a:lnTo>
                <a:cubicBezTo>
                  <a:pt x="62660" y="101760"/>
                  <a:pt x="63496" y="96061"/>
                  <a:pt x="67524" y="93021"/>
                </a:cubicBezTo>
                <a:cubicBezTo>
                  <a:pt x="71551" y="89981"/>
                  <a:pt x="77251" y="90817"/>
                  <a:pt x="80291" y="94845"/>
                </a:cubicBezTo>
                <a:lnTo>
                  <a:pt x="90551" y="108524"/>
                </a:lnTo>
                <a:lnTo>
                  <a:pt x="113882" y="71172"/>
                </a:lnTo>
                <a:cubicBezTo>
                  <a:pt x="116542" y="66916"/>
                  <a:pt x="122166" y="65586"/>
                  <a:pt x="126460" y="68284"/>
                </a:cubicBezTo>
                <a:cubicBezTo>
                  <a:pt x="130753" y="70982"/>
                  <a:pt x="132045" y="76567"/>
                  <a:pt x="129347" y="80861"/>
                </a:cubicBezTo>
                <a:close/>
              </a:path>
            </a:pathLst>
          </a:custGeom>
          <a:solidFill>
            <a:srgbClr val="48BB78"/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0" name="Text 17"/>
          <p:cNvSpPr/>
          <p:nvPr/>
        </p:nvSpPr>
        <p:spPr>
          <a:xfrm>
            <a:off x="964660" y="4041285"/>
            <a:ext cx="2083340" cy="2269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77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5-Fold CV + Regularization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6229755" y="1508041"/>
            <a:ext cx="5633936" cy="4093723"/>
          </a:xfrm>
          <a:custGeom>
            <a:avLst/>
            <a:gdLst/>
            <a:ahLst/>
            <a:cxnLst/>
            <a:rect l="l" t="t" r="r" b="b"/>
            <a:pathLst>
              <a:path w="5633936" h="4093723">
                <a:moveTo>
                  <a:pt x="97267" y="0"/>
                </a:moveTo>
                <a:lnTo>
                  <a:pt x="5536669" y="0"/>
                </a:lnTo>
                <a:cubicBezTo>
                  <a:pt x="5590388" y="0"/>
                  <a:pt x="5633936" y="43548"/>
                  <a:pt x="5633936" y="97267"/>
                </a:cubicBezTo>
                <a:lnTo>
                  <a:pt x="5633936" y="3996457"/>
                </a:lnTo>
                <a:cubicBezTo>
                  <a:pt x="5633936" y="4050176"/>
                  <a:pt x="5590388" y="4093723"/>
                  <a:pt x="5536669" y="4093723"/>
                </a:cubicBezTo>
                <a:lnTo>
                  <a:pt x="97267" y="4093723"/>
                </a:lnTo>
                <a:cubicBezTo>
                  <a:pt x="43548" y="4093723"/>
                  <a:pt x="0" y="4050176"/>
                  <a:pt x="0" y="3996457"/>
                </a:cubicBezTo>
                <a:lnTo>
                  <a:pt x="0" y="97267"/>
                </a:lnTo>
                <a:cubicBezTo>
                  <a:pt x="0" y="43584"/>
                  <a:pt x="43584" y="0"/>
                  <a:pt x="97267" y="0"/>
                </a:cubicBezTo>
                <a:close/>
              </a:path>
            </a:pathLst>
          </a:custGeom>
          <a:solidFill>
            <a:srgbClr val="4A5568">
              <a:alpha val="30196"/>
            </a:srgbClr>
          </a:solidFill>
          <a:ln w="12700">
            <a:solidFill>
              <a:srgbClr val="A0AEC0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22" name="Text 19"/>
          <p:cNvSpPr/>
          <p:nvPr/>
        </p:nvSpPr>
        <p:spPr>
          <a:xfrm>
            <a:off x="6493213" y="1771498"/>
            <a:ext cx="5228617" cy="291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915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Canlı Demo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6493213" y="2257881"/>
            <a:ext cx="5107021" cy="940340"/>
          </a:xfrm>
          <a:custGeom>
            <a:avLst/>
            <a:gdLst/>
            <a:ahLst/>
            <a:cxnLst/>
            <a:rect l="l" t="t" r="r" b="b"/>
            <a:pathLst>
              <a:path w="5107021" h="940340">
                <a:moveTo>
                  <a:pt x="64855" y="0"/>
                </a:moveTo>
                <a:lnTo>
                  <a:pt x="5042166" y="0"/>
                </a:lnTo>
                <a:cubicBezTo>
                  <a:pt x="5077985" y="0"/>
                  <a:pt x="5107021" y="29037"/>
                  <a:pt x="5107021" y="64855"/>
                </a:cubicBezTo>
                <a:lnTo>
                  <a:pt x="5107021" y="875485"/>
                </a:lnTo>
                <a:cubicBezTo>
                  <a:pt x="5107021" y="911304"/>
                  <a:pt x="5077985" y="940340"/>
                  <a:pt x="5042166" y="940340"/>
                </a:cubicBezTo>
                <a:lnTo>
                  <a:pt x="64855" y="940340"/>
                </a:lnTo>
                <a:cubicBezTo>
                  <a:pt x="29037" y="940340"/>
                  <a:pt x="0" y="911304"/>
                  <a:pt x="0" y="875485"/>
                </a:cubicBezTo>
                <a:lnTo>
                  <a:pt x="0" y="64855"/>
                </a:lnTo>
                <a:cubicBezTo>
                  <a:pt x="0" y="29061"/>
                  <a:pt x="29061" y="0"/>
                  <a:pt x="64855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4" name="Text 21"/>
          <p:cNvSpPr/>
          <p:nvPr/>
        </p:nvSpPr>
        <p:spPr>
          <a:xfrm>
            <a:off x="6622915" y="2387583"/>
            <a:ext cx="4904362" cy="1621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4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Input: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6622915" y="2614562"/>
            <a:ext cx="4920574" cy="2269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"Apple stock surged 10% after strong earnings"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6622915" y="2906392"/>
            <a:ext cx="4904362" cy="1621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4" dirty="0">
                <a:solidFill>
                  <a:srgbClr val="48BB7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Prediction: Positive ✅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6493213" y="3327924"/>
            <a:ext cx="5107021" cy="940340"/>
          </a:xfrm>
          <a:custGeom>
            <a:avLst/>
            <a:gdLst/>
            <a:ahLst/>
            <a:cxnLst/>
            <a:rect l="l" t="t" r="r" b="b"/>
            <a:pathLst>
              <a:path w="5107021" h="940340">
                <a:moveTo>
                  <a:pt x="64855" y="0"/>
                </a:moveTo>
                <a:lnTo>
                  <a:pt x="5042166" y="0"/>
                </a:lnTo>
                <a:cubicBezTo>
                  <a:pt x="5077985" y="0"/>
                  <a:pt x="5107021" y="29037"/>
                  <a:pt x="5107021" y="64855"/>
                </a:cubicBezTo>
                <a:lnTo>
                  <a:pt x="5107021" y="875485"/>
                </a:lnTo>
                <a:cubicBezTo>
                  <a:pt x="5107021" y="911304"/>
                  <a:pt x="5077985" y="940340"/>
                  <a:pt x="5042166" y="940340"/>
                </a:cubicBezTo>
                <a:lnTo>
                  <a:pt x="64855" y="940340"/>
                </a:lnTo>
                <a:cubicBezTo>
                  <a:pt x="29037" y="940340"/>
                  <a:pt x="0" y="911304"/>
                  <a:pt x="0" y="875485"/>
                </a:cubicBezTo>
                <a:lnTo>
                  <a:pt x="0" y="64855"/>
                </a:lnTo>
                <a:cubicBezTo>
                  <a:pt x="0" y="29061"/>
                  <a:pt x="29061" y="0"/>
                  <a:pt x="64855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28" name="Text 25"/>
          <p:cNvSpPr/>
          <p:nvPr/>
        </p:nvSpPr>
        <p:spPr>
          <a:xfrm>
            <a:off x="6622915" y="3457626"/>
            <a:ext cx="4904362" cy="1621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4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Input: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6622915" y="3684604"/>
            <a:ext cx="4920574" cy="2269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"Company faces layoffs amid revenue decline"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6622915" y="3976434"/>
            <a:ext cx="4904362" cy="1621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4" dirty="0">
                <a:solidFill>
                  <a:srgbClr val="E53E3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Prediction: Negative ❌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6493213" y="4397966"/>
            <a:ext cx="5107021" cy="940340"/>
          </a:xfrm>
          <a:custGeom>
            <a:avLst/>
            <a:gdLst/>
            <a:ahLst/>
            <a:cxnLst/>
            <a:rect l="l" t="t" r="r" b="b"/>
            <a:pathLst>
              <a:path w="5107021" h="940340">
                <a:moveTo>
                  <a:pt x="64855" y="0"/>
                </a:moveTo>
                <a:lnTo>
                  <a:pt x="5042166" y="0"/>
                </a:lnTo>
                <a:cubicBezTo>
                  <a:pt x="5077985" y="0"/>
                  <a:pt x="5107021" y="29037"/>
                  <a:pt x="5107021" y="64855"/>
                </a:cubicBezTo>
                <a:lnTo>
                  <a:pt x="5107021" y="875485"/>
                </a:lnTo>
                <a:cubicBezTo>
                  <a:pt x="5107021" y="911304"/>
                  <a:pt x="5077985" y="940340"/>
                  <a:pt x="5042166" y="940340"/>
                </a:cubicBezTo>
                <a:lnTo>
                  <a:pt x="64855" y="940340"/>
                </a:lnTo>
                <a:cubicBezTo>
                  <a:pt x="29037" y="940340"/>
                  <a:pt x="0" y="911304"/>
                  <a:pt x="0" y="875485"/>
                </a:cubicBezTo>
                <a:lnTo>
                  <a:pt x="0" y="64855"/>
                </a:lnTo>
                <a:cubicBezTo>
                  <a:pt x="0" y="29061"/>
                  <a:pt x="29061" y="0"/>
                  <a:pt x="64855" y="0"/>
                </a:cubicBezTo>
                <a:close/>
              </a:path>
            </a:pathLst>
          </a:custGeom>
          <a:solidFill>
            <a:srgbClr val="1A202C">
              <a:alpha val="60000"/>
            </a:srgbClr>
          </a:solidFill>
          <a:ln/>
        </p:spPr>
        <p:txBody>
          <a:bodyPr/>
          <a:lstStyle/>
          <a:p>
            <a:endParaRPr lang="tr-TR"/>
          </a:p>
        </p:txBody>
      </p:sp>
      <p:sp>
        <p:nvSpPr>
          <p:cNvPr id="32" name="Text 29"/>
          <p:cNvSpPr/>
          <p:nvPr/>
        </p:nvSpPr>
        <p:spPr>
          <a:xfrm>
            <a:off x="6622915" y="4527668"/>
            <a:ext cx="4904362" cy="1621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4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Input: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6622915" y="4754647"/>
            <a:ext cx="4920574" cy="2269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49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"Market remained steady with mixed signals"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6622915" y="5046477"/>
            <a:ext cx="4904362" cy="1621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94" dirty="0">
                <a:solidFill>
                  <a:srgbClr val="4299E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→ Prediction: Neutral 📊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332362" y="5873328"/>
            <a:ext cx="11527277" cy="2083340"/>
          </a:xfrm>
          <a:custGeom>
            <a:avLst/>
            <a:gdLst/>
            <a:ahLst/>
            <a:cxnLst/>
            <a:rect l="l" t="t" r="r" b="b"/>
            <a:pathLst>
              <a:path w="11527277" h="2083340">
                <a:moveTo>
                  <a:pt x="97271" y="0"/>
                </a:moveTo>
                <a:lnTo>
                  <a:pt x="11430005" y="0"/>
                </a:lnTo>
                <a:cubicBezTo>
                  <a:pt x="11483727" y="0"/>
                  <a:pt x="11527277" y="43550"/>
                  <a:pt x="11527277" y="97271"/>
                </a:cubicBezTo>
                <a:lnTo>
                  <a:pt x="11527277" y="1986069"/>
                </a:lnTo>
                <a:cubicBezTo>
                  <a:pt x="11527277" y="2039791"/>
                  <a:pt x="11483727" y="2083340"/>
                  <a:pt x="11430005" y="2083340"/>
                </a:cubicBezTo>
                <a:lnTo>
                  <a:pt x="97271" y="2083340"/>
                </a:lnTo>
                <a:cubicBezTo>
                  <a:pt x="43550" y="2083340"/>
                  <a:pt x="0" y="2039791"/>
                  <a:pt x="0" y="1986069"/>
                </a:cubicBezTo>
                <a:lnTo>
                  <a:pt x="0" y="97271"/>
                </a:lnTo>
                <a:cubicBezTo>
                  <a:pt x="0" y="43586"/>
                  <a:pt x="43586" y="0"/>
                  <a:pt x="97271" y="0"/>
                </a:cubicBezTo>
                <a:close/>
              </a:path>
            </a:pathLst>
          </a:custGeom>
          <a:solidFill>
            <a:srgbClr val="B79468">
              <a:alpha val="20000"/>
            </a:srgbClr>
          </a:solidFill>
          <a:ln w="25400">
            <a:solidFill>
              <a:srgbClr val="B79468"/>
            </a:solidFill>
            <a:prstDash val="solid"/>
          </a:ln>
        </p:spPr>
        <p:txBody>
          <a:bodyPr/>
          <a:lstStyle/>
          <a:p>
            <a:endParaRPr lang="tr-TR"/>
          </a:p>
        </p:txBody>
      </p:sp>
      <p:sp>
        <p:nvSpPr>
          <p:cNvPr id="36" name="Text 33"/>
          <p:cNvSpPr/>
          <p:nvPr/>
        </p:nvSpPr>
        <p:spPr>
          <a:xfrm>
            <a:off x="502596" y="6140838"/>
            <a:ext cx="11186809" cy="3891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064" b="1" dirty="0">
                <a:solidFill>
                  <a:srgbClr val="B7946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Linear SVM: %96.18 F1-Score</a:t>
            </a: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551234" y="6659647"/>
            <a:ext cx="11089532" cy="2512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532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753 testten sadece 29 hata (%3.85)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559340" y="6975796"/>
            <a:ext cx="11073319" cy="2269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277" dirty="0">
                <a:solidFill>
                  <a:srgbClr val="A0AE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0.06 saniye eğitim süresi - En hızlı ve en doğru model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539074" y="7397328"/>
            <a:ext cx="11113851" cy="2918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1915" b="1" dirty="0">
                <a:solidFill>
                  <a:srgbClr val="F7FA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Teşekkür ederiz! Sorularınızı alabiliriz.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1016</Words>
  <Application>Microsoft Macintosh PowerPoint</Application>
  <PresentationFormat>Özel</PresentationFormat>
  <Paragraphs>257</Paragraphs>
  <Slides>7</Slides>
  <Notes>7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7</vt:i4>
      </vt:variant>
    </vt:vector>
  </HeadingPairs>
  <TitlesOfParts>
    <vt:vector size="10" baseType="lpstr">
      <vt:lpstr>MiSans</vt:lpstr>
      <vt:lpstr>Arial</vt:lpstr>
      <vt:lpstr>Custom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Financial Sentiment Analysis</dc:title>
  <dc:subject>Financial Sentiment Analysis</dc:subject>
  <dc:creator>Kimi</dc:creator>
  <cp:lastModifiedBy>Mehmet Taha BOYNIKOGLU</cp:lastModifiedBy>
  <cp:revision>2</cp:revision>
  <dcterms:created xsi:type="dcterms:W3CDTF">2026-01-08T17:59:13Z</dcterms:created>
  <dcterms:modified xsi:type="dcterms:W3CDTF">2026-01-08T18:24:59Z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{"Label":"Financial Sentiment Analysis","ContentProducer":"001191110108MACG2KBH8F10000","ProduceID":"19b9eb50-75f2-8049-8000-0000649a141e","ReservedCode1":"","ContentPropagator":"001191110108MACG2KBH8F20000","PropagateID":"19b9eb50-75f2-8049-8000-0000649a141e","ReservedCode2":""}</vt:lpwstr>
  </property>
</Properties>
</file>